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2A7F-C435-48C9-AA5F-EED0BC5F444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8A3A-CB38-4546-A5B4-281A4DEC0B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673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2A7F-C435-48C9-AA5F-EED0BC5F444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8A3A-CB38-4546-A5B4-281A4DEC0B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92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2A7F-C435-48C9-AA5F-EED0BC5F444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8A3A-CB38-4546-A5B4-281A4DEC0B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6748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2A7F-C435-48C9-AA5F-EED0BC5F444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8A3A-CB38-4546-A5B4-281A4DEC0B7E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4301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2A7F-C435-48C9-AA5F-EED0BC5F444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8A3A-CB38-4546-A5B4-281A4DEC0B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454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2A7F-C435-48C9-AA5F-EED0BC5F444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8A3A-CB38-4546-A5B4-281A4DEC0B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747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2A7F-C435-48C9-AA5F-EED0BC5F444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8A3A-CB38-4546-A5B4-281A4DEC0B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2743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2A7F-C435-48C9-AA5F-EED0BC5F444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8A3A-CB38-4546-A5B4-281A4DEC0B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520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2A7F-C435-48C9-AA5F-EED0BC5F444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8A3A-CB38-4546-A5B4-281A4DEC0B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194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2A7F-C435-48C9-AA5F-EED0BC5F444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8A3A-CB38-4546-A5B4-281A4DEC0B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688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2A7F-C435-48C9-AA5F-EED0BC5F444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8A3A-CB38-4546-A5B4-281A4DEC0B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507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2A7F-C435-48C9-AA5F-EED0BC5F444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8A3A-CB38-4546-A5B4-281A4DEC0B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435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2A7F-C435-48C9-AA5F-EED0BC5F444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8A3A-CB38-4546-A5B4-281A4DEC0B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268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2A7F-C435-48C9-AA5F-EED0BC5F444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8A3A-CB38-4546-A5B4-281A4DEC0B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621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2A7F-C435-48C9-AA5F-EED0BC5F444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8A3A-CB38-4546-A5B4-281A4DEC0B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94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2A7F-C435-48C9-AA5F-EED0BC5F444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8A3A-CB38-4546-A5B4-281A4DEC0B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191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2A7F-C435-48C9-AA5F-EED0BC5F444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8A3A-CB38-4546-A5B4-281A4DEC0B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923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652A7F-C435-48C9-AA5F-EED0BC5F4445}" type="datetimeFigureOut">
              <a:rPr lang="es-MX" smtClean="0"/>
              <a:t>15/08/2024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48A3A-CB38-4546-A5B4-281A4DEC0B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3642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FC1FB-8738-4C68-8E82-170AA8314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“Primeros auxilios durante una sesión”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7628A2-B7FB-42E2-92F2-7A50CC5AD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  <a:p>
            <a:r>
              <a:rPr lang="es-MX" dirty="0"/>
              <a:t>Master </a:t>
            </a:r>
            <a:r>
              <a:rPr lang="es-MX" dirty="0" err="1"/>
              <a:t>Amostia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668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ACCB61-3D16-479D-A1C1-5C33D424C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804" y="312114"/>
            <a:ext cx="4396338" cy="978660"/>
          </a:xfrm>
        </p:spPr>
        <p:txBody>
          <a:bodyPr/>
          <a:lstStyle/>
          <a:p>
            <a:pPr algn="ctr"/>
            <a:r>
              <a:rPr lang="es-MX" sz="4000" dirty="0"/>
              <a:t>Desmayo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4920918-A170-4E87-B137-5CFC62D60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8295" y="1317278"/>
            <a:ext cx="4982821" cy="1995765"/>
          </a:xfrm>
        </p:spPr>
        <p:txBody>
          <a:bodyPr/>
          <a:lstStyle/>
          <a:p>
            <a:r>
              <a:rPr lang="es-MX" dirty="0"/>
              <a:t>Pérdida breve del conocimiento debido a una disminución del flujo sanguíneo o una falta de oxígeno al cerebro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F108148-E006-4BCC-AD6C-38AD05319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78295" y="3339547"/>
            <a:ext cx="4808848" cy="978659"/>
          </a:xfrm>
        </p:spPr>
        <p:txBody>
          <a:bodyPr/>
          <a:lstStyle/>
          <a:p>
            <a:pPr algn="ctr"/>
            <a:r>
              <a:rPr lang="es-MX" sz="4000" dirty="0"/>
              <a:t>Crisis convulsiva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B40B87B-092D-4E9E-9769-BC5FA3225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78295" y="4316493"/>
            <a:ext cx="4982821" cy="1995765"/>
          </a:xfrm>
        </p:spPr>
        <p:txBody>
          <a:bodyPr/>
          <a:lstStyle/>
          <a:p>
            <a:r>
              <a:rPr lang="es-MX" dirty="0"/>
              <a:t>Movimientos súbitos, descontrolados y cambios en el comportamiento por actividad eléctrica anormal en el cerebro.</a:t>
            </a:r>
          </a:p>
          <a:p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D064BC3-1BAF-4A08-A63E-04BA3F447510}"/>
              </a:ext>
            </a:extLst>
          </p:cNvPr>
          <p:cNvSpPr txBox="1"/>
          <p:nvPr/>
        </p:nvSpPr>
        <p:spPr>
          <a:xfrm>
            <a:off x="5981107" y="1282835"/>
            <a:ext cx="563217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5B74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Cuidados primarios</a:t>
            </a:r>
          </a:p>
          <a:p>
            <a:endParaRPr lang="es-MX" dirty="0">
              <a:latin typeface="+mj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F3B16AE-43A6-46B6-B555-F8975E393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78" r="18557"/>
          <a:stretch/>
        </p:blipFill>
        <p:spPr>
          <a:xfrm>
            <a:off x="5435090" y="2050372"/>
            <a:ext cx="6724207" cy="42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35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ECB7954-B2D7-44A8-8C8F-D51F8D42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/>
              <a:t>R.C.P.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EF663DDB-0A2B-4E49-B7CB-E290EC3A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Reanimación Cardiopulmonar</a:t>
            </a:r>
          </a:p>
          <a:p>
            <a:r>
              <a:rPr lang="es-MX" dirty="0"/>
              <a:t>Maniobra de emergencia</a:t>
            </a:r>
          </a:p>
          <a:p>
            <a:r>
              <a:rPr lang="es-MX" dirty="0"/>
              <a:t>Consiste en aplicar presión rítmica sobre el pecho de una persona que haya sufrido un paro </a:t>
            </a:r>
            <a:r>
              <a:rPr lang="es-MX" dirty="0" err="1"/>
              <a:t>cardíorespiratorio</a:t>
            </a:r>
            <a:r>
              <a:rPr lang="es-MX" dirty="0"/>
              <a:t> para que el oxígeno pueda seguir llegando a sus órganos vitales.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5C3E0D8-8583-4B6C-9D2C-478B8F6D6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70" y="3902281"/>
            <a:ext cx="3761340" cy="250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7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0A36B2-2A37-43F3-87A6-2D78919F4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964" y="1774709"/>
            <a:ext cx="7619494" cy="4732108"/>
          </a:xfrm>
          <a:prstGeom prst="rect">
            <a:avLst/>
          </a:prstGeom>
        </p:spPr>
      </p:pic>
      <p:pic>
        <p:nvPicPr>
          <p:cNvPr id="4100" name="Picture 4" descr="RCP en adultos - Serie—Compresiones pectorales: MedlinePlus enciclopedia  médica">
            <a:extLst>
              <a:ext uri="{FF2B5EF4-FFF2-40B4-BE49-F238E27FC236}">
                <a16:creationId xmlns:a16="http://schemas.microsoft.com/office/drawing/2014/main" id="{AE5C1E58-2D82-4D61-A7EB-E255B1FE2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3" b="57791"/>
          <a:stretch/>
        </p:blipFill>
        <p:spPr bwMode="auto">
          <a:xfrm>
            <a:off x="669235" y="4140763"/>
            <a:ext cx="3122043" cy="19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C0420AC-676A-4DC0-B357-EE54A936A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42" y="266348"/>
            <a:ext cx="4039428" cy="24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26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A9F18-2926-48BF-B190-13915C87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/>
              <a:t>Equipo de Primeros Auxilios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A1746C-A05F-4DEA-914F-3687FB6E2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Gasas estériles</a:t>
            </a:r>
          </a:p>
          <a:p>
            <a:r>
              <a:rPr lang="es-MX" dirty="0"/>
              <a:t>Guantes de látex</a:t>
            </a:r>
          </a:p>
          <a:p>
            <a:r>
              <a:rPr lang="es-MX" dirty="0"/>
              <a:t>Vendas</a:t>
            </a:r>
          </a:p>
          <a:p>
            <a:r>
              <a:rPr lang="es-MX" dirty="0"/>
              <a:t>Tijeras de botón</a:t>
            </a:r>
          </a:p>
          <a:p>
            <a:r>
              <a:rPr lang="es-MX" dirty="0"/>
              <a:t>Cinta </a:t>
            </a:r>
            <a:r>
              <a:rPr lang="es-MX" dirty="0" err="1"/>
              <a:t>micropore</a:t>
            </a:r>
            <a:r>
              <a:rPr lang="es-MX" dirty="0"/>
              <a:t> y/o </a:t>
            </a:r>
            <a:r>
              <a:rPr lang="es-MX" dirty="0" err="1"/>
              <a:t>transport</a:t>
            </a:r>
            <a:endParaRPr lang="es-MX" dirty="0"/>
          </a:p>
          <a:p>
            <a:r>
              <a:rPr lang="es-MX" dirty="0"/>
              <a:t>Jabón líquido y agua estéril</a:t>
            </a:r>
          </a:p>
        </p:txBody>
      </p:sp>
      <p:pic>
        <p:nvPicPr>
          <p:cNvPr id="6146" name="Picture 2" descr="9 Elementos Básicos de un Botiquín de Primeros Auxilios">
            <a:extLst>
              <a:ext uri="{FF2B5EF4-FFF2-40B4-BE49-F238E27FC236}">
                <a16:creationId xmlns:a16="http://schemas.microsoft.com/office/drawing/2014/main" id="{4BB68CEF-1DDA-4193-883D-5AB2064CF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t="28598" r="55913" b="6147"/>
          <a:stretch/>
        </p:blipFill>
        <p:spPr bwMode="auto">
          <a:xfrm>
            <a:off x="5348472" y="2258033"/>
            <a:ext cx="4267200" cy="41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9 Elementos Básicos de un Botiquín de Primeros Auxilios">
            <a:extLst>
              <a:ext uri="{FF2B5EF4-FFF2-40B4-BE49-F238E27FC236}">
                <a16:creationId xmlns:a16="http://schemas.microsoft.com/office/drawing/2014/main" id="{FE523870-1EDC-4419-B20F-48B738128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0" t="6148" r="26296" b="23153"/>
          <a:stretch/>
        </p:blipFill>
        <p:spPr bwMode="auto">
          <a:xfrm>
            <a:off x="9615672" y="2253672"/>
            <a:ext cx="2019737" cy="41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0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D84C7-20EB-478C-B984-AE2544A8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Definición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C23FD7-2033-42BF-B78D-F50616568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b="0" i="0" dirty="0">
                <a:effectLst/>
                <a:latin typeface="Quicksand"/>
              </a:rPr>
              <a:t>Atención inmediata y temporal a víctimas de accidentes o en situaciones de emergencia, antes de recibir una atención médica formal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37091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B0F3D-4DD4-4CF0-A24D-6AF5E842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C7915-BCE2-49E2-866B-18F4CBFD1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Quemaduras</a:t>
            </a:r>
          </a:p>
          <a:p>
            <a:r>
              <a:rPr lang="es-MX" dirty="0"/>
              <a:t>Laceración - bondage</a:t>
            </a:r>
          </a:p>
          <a:p>
            <a:r>
              <a:rPr lang="es-MX" dirty="0"/>
              <a:t>Contusión - </a:t>
            </a:r>
            <a:r>
              <a:rPr lang="es-MX" dirty="0" err="1"/>
              <a:t>spanking</a:t>
            </a:r>
            <a:endParaRPr lang="es-MX" dirty="0"/>
          </a:p>
          <a:p>
            <a:r>
              <a:rPr lang="es-MX" dirty="0"/>
              <a:t>Crisis convulsiva</a:t>
            </a:r>
          </a:p>
          <a:p>
            <a:r>
              <a:rPr lang="es-MX" dirty="0"/>
              <a:t>Desmayo</a:t>
            </a:r>
          </a:p>
          <a:p>
            <a:r>
              <a:rPr lang="es-MX" dirty="0"/>
              <a:t>RCP</a:t>
            </a:r>
          </a:p>
          <a:p>
            <a:r>
              <a:rPr lang="es-MX" dirty="0"/>
              <a:t>Equipo de P.A.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668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376A7-2009-4E18-A4BC-2BBDA0C5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/>
              <a:t>Quemaduras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E3D790-9F3E-46BE-B864-298C5D358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3707791" cy="4195481"/>
          </a:xfrm>
        </p:spPr>
        <p:txBody>
          <a:bodyPr/>
          <a:lstStyle/>
          <a:p>
            <a:pPr algn="just"/>
            <a:r>
              <a:rPr lang="es-MX" dirty="0"/>
              <a:t>Lesión en el tejido causado por el calor, la radiación, la electricidad, la fricción o el contacto con sustancias químicas</a:t>
            </a:r>
          </a:p>
          <a:p>
            <a:pPr algn="just"/>
            <a:r>
              <a:rPr lang="es-MX" sz="2000" dirty="0"/>
              <a:t>Cera</a:t>
            </a:r>
            <a:endParaRPr lang="es-MX" dirty="0"/>
          </a:p>
        </p:txBody>
      </p:sp>
      <p:pic>
        <p:nvPicPr>
          <p:cNvPr id="2050" name="Picture 2" descr="Quemaduras: grados, imágenes y tratamiento | MD.Saúde">
            <a:extLst>
              <a:ext uri="{FF2B5EF4-FFF2-40B4-BE49-F238E27FC236}">
                <a16:creationId xmlns:a16="http://schemas.microsoft.com/office/drawing/2014/main" id="{038EF4E7-75A0-45B1-93DD-DA63FC8E3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38" y="1400855"/>
            <a:ext cx="6403482" cy="48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73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1BC4893-D3FB-455D-8C2E-489067AA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 sz="3600" dirty="0"/>
            </a:br>
            <a:r>
              <a:rPr lang="es-MX" sz="3600" dirty="0"/>
              <a:t>	Grados de quemaduras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C424B8-AD41-4397-9124-A9D804F8C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496271" cy="419548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"/>
            </a:pPr>
            <a:r>
              <a:rPr lang="es-MX" dirty="0"/>
              <a:t>Primer grado: afectan solo la capa externa de la piel. Causan dolor, enrojecimiento e hinchazón.</a:t>
            </a:r>
          </a:p>
          <a:p>
            <a:pPr algn="just">
              <a:buFont typeface="Wingdings" panose="05000000000000000000" pitchFamily="2" charset="2"/>
              <a:buChar char=""/>
            </a:pPr>
            <a:r>
              <a:rPr lang="es-MX" dirty="0"/>
              <a:t>Segundo grado: afectan la capa externa y la capa subyacente de la piel. Aparecen ampollas, posible desprendimiento de piel.</a:t>
            </a:r>
          </a:p>
          <a:p>
            <a:pPr algn="just">
              <a:buFont typeface="Wingdings" panose="05000000000000000000" pitchFamily="2" charset="2"/>
              <a:buChar char=""/>
            </a:pPr>
            <a:r>
              <a:rPr lang="es-MX" dirty="0"/>
              <a:t>Tercer grado: afectan las capas profundas de la piel. Destrucción masiva del tejido</a:t>
            </a:r>
          </a:p>
        </p:txBody>
      </p:sp>
      <p:pic>
        <p:nvPicPr>
          <p:cNvPr id="1026" name="Picture 2" descr="Quemaduras: MedlinePlus enciclopedia médica illustración">
            <a:extLst>
              <a:ext uri="{FF2B5EF4-FFF2-40B4-BE49-F238E27FC236}">
                <a16:creationId xmlns:a16="http://schemas.microsoft.com/office/drawing/2014/main" id="{1E44ECEF-D857-4FB9-9637-983077EA1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52" y="2236303"/>
            <a:ext cx="4740966" cy="379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5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8B17F-F5F2-40F4-B3D8-23A14362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 dirty="0"/>
            </a:br>
            <a:r>
              <a:rPr lang="es-MX" dirty="0"/>
              <a:t>	</a:t>
            </a:r>
            <a:r>
              <a:rPr lang="es-MX" sz="3600" dirty="0"/>
              <a:t>Curación primaria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0AC5AA-F755-405A-8DED-CD1B38B4C1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Detener el proceso de quemadura.</a:t>
            </a:r>
          </a:p>
          <a:p>
            <a:r>
              <a:rPr lang="es-MX" dirty="0"/>
              <a:t>Usar agua corriente fría para reducir la temperatura de la quemadura.</a:t>
            </a:r>
          </a:p>
          <a:p>
            <a:r>
              <a:rPr lang="es-MX" dirty="0"/>
              <a:t>Envolver la zona en un paño limpio húmedo y acudir al médico.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F2BA28B-AD77-4B9D-A5CF-1B31DD34B2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/>
              <a:t>NO aplicar ungüentos, aceite, cúrcuma, no utilice algodón en bruto.</a:t>
            </a:r>
          </a:p>
          <a:p>
            <a:r>
              <a:rPr lang="es-MX" dirty="0"/>
              <a:t>NO retirar cera adherida.</a:t>
            </a:r>
          </a:p>
          <a:p>
            <a:r>
              <a:rPr lang="es-MX" dirty="0"/>
              <a:t>NO reventar las ampollas.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363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538F1-5956-492D-8D89-F7AF0ABF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/>
              <a:t>Discontinuidad de la piel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177705-D154-4277-8289-A723419AA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999853" cy="4195481"/>
          </a:xfrm>
        </p:spPr>
        <p:txBody>
          <a:bodyPr/>
          <a:lstStyle/>
          <a:p>
            <a:r>
              <a:rPr lang="es-MX" dirty="0"/>
              <a:t>Ruptura o abertura en la piel.</a:t>
            </a:r>
          </a:p>
          <a:p>
            <a:r>
              <a:rPr lang="es-MX" dirty="0"/>
              <a:t>Clasificación:</a:t>
            </a:r>
          </a:p>
          <a:p>
            <a:pPr lvl="1"/>
            <a:r>
              <a:rPr lang="es-MX" dirty="0"/>
              <a:t>Profunda o superficial.</a:t>
            </a:r>
          </a:p>
          <a:p>
            <a:pPr lvl="1"/>
            <a:r>
              <a:rPr lang="es-MX" dirty="0"/>
              <a:t>Lisa o mellada.</a:t>
            </a:r>
          </a:p>
          <a:p>
            <a:r>
              <a:rPr lang="es-MX" dirty="0"/>
              <a:t>Bondage, </a:t>
            </a:r>
            <a:r>
              <a:rPr lang="es-MX" dirty="0" err="1"/>
              <a:t>shibari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2A59E9-A81A-4F46-AC4C-C59B1EC74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389" y="2291798"/>
            <a:ext cx="5384524" cy="35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49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68030-D381-4284-8E64-0C3D5FD38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293692"/>
            <a:ext cx="9404723" cy="1400530"/>
          </a:xfrm>
        </p:spPr>
        <p:txBody>
          <a:bodyPr/>
          <a:lstStyle/>
          <a:p>
            <a:br>
              <a:rPr lang="es-MX" dirty="0"/>
            </a:br>
            <a:r>
              <a:rPr lang="es-MX" dirty="0"/>
              <a:t>	</a:t>
            </a:r>
            <a:r>
              <a:rPr lang="es-MX" sz="3600" dirty="0"/>
              <a:t>Tipos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C424B8-AD41-4397-9124-A9D804F8C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Corte: herida causada por separación de la piel en un modo recto.</a:t>
            </a:r>
          </a:p>
          <a:p>
            <a:r>
              <a:rPr lang="es-MX" dirty="0"/>
              <a:t>Laceración: herida causada por cizallamiento, que separa las capas de la piel.</a:t>
            </a:r>
          </a:p>
          <a:p>
            <a:r>
              <a:rPr lang="es-MX" dirty="0"/>
              <a:t>Abrasión: herida causada por fricción que erosiona la piel.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F02777-B9E6-4695-9AF7-6B2F61669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7"/>
          <a:stretch/>
        </p:blipFill>
        <p:spPr bwMode="auto">
          <a:xfrm>
            <a:off x="1509696" y="3846916"/>
            <a:ext cx="9172608" cy="27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5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11D6A5-99F6-4EAB-8AD8-71DADA0E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 dirty="0"/>
            </a:br>
            <a:r>
              <a:rPr lang="es-MX" dirty="0"/>
              <a:t>	</a:t>
            </a:r>
            <a:r>
              <a:rPr lang="es-MX" sz="3600" dirty="0"/>
              <a:t>Curación primaria</a:t>
            </a:r>
            <a:endParaRPr lang="es-MX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497BC07-641F-45AE-9F2A-3CBEDE9BAA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Cuidador deberá lavarse las manos.</a:t>
            </a:r>
          </a:p>
          <a:p>
            <a:r>
              <a:rPr lang="es-MX" dirty="0"/>
              <a:t>Enjuagar la herida con agua abundante y lavar con jabón.</a:t>
            </a:r>
          </a:p>
          <a:p>
            <a:r>
              <a:rPr lang="es-MX" dirty="0"/>
              <a:t>Aplicar una gasa o compresa estéril sobre la herida y ejercer presión.</a:t>
            </a:r>
          </a:p>
          <a:p>
            <a:r>
              <a:rPr lang="es-MX" dirty="0"/>
              <a:t>Si el sagrado no se detiene acudir a médico.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64B2C2-5DFC-41C5-AE83-3E5DA2B53F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/>
              <a:t>No aplicar ungüentos, pomadas, antimicrobianos no prescritos.</a:t>
            </a:r>
          </a:p>
          <a:p>
            <a:r>
              <a:rPr lang="es-MX" dirty="0"/>
              <a:t>No retirar material interiorizado.</a:t>
            </a:r>
          </a:p>
          <a:p>
            <a:r>
              <a:rPr lang="es-MX" dirty="0"/>
              <a:t>No aplicar torniquetes.</a:t>
            </a:r>
          </a:p>
        </p:txBody>
      </p:sp>
    </p:spTree>
    <p:extLst>
      <p:ext uri="{BB962C8B-B14F-4D97-AF65-F5344CB8AC3E}">
        <p14:creationId xmlns:p14="http://schemas.microsoft.com/office/powerpoint/2010/main" val="2407454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152</TotalTime>
  <Words>429</Words>
  <Application>Microsoft Office PowerPoint</Application>
  <PresentationFormat>Panorámica</PresentationFormat>
  <Paragraphs>61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Quicksand</vt:lpstr>
      <vt:lpstr>Wingdings</vt:lpstr>
      <vt:lpstr>Wingdings 3</vt:lpstr>
      <vt:lpstr>Ion</vt:lpstr>
      <vt:lpstr>“Primeros auxilios durante una sesión”</vt:lpstr>
      <vt:lpstr>Definición</vt:lpstr>
      <vt:lpstr>Contenido</vt:lpstr>
      <vt:lpstr>Quemaduras</vt:lpstr>
      <vt:lpstr>  Grados de quemaduras</vt:lpstr>
      <vt:lpstr>  Curación primaria</vt:lpstr>
      <vt:lpstr>Discontinuidad de la piel</vt:lpstr>
      <vt:lpstr>  Tipos</vt:lpstr>
      <vt:lpstr>  Curación primaria</vt:lpstr>
      <vt:lpstr>Presentación de PowerPoint</vt:lpstr>
      <vt:lpstr>R.C.P.</vt:lpstr>
      <vt:lpstr>Presentación de PowerPoint</vt:lpstr>
      <vt:lpstr>Equipo de Primeros Auxilios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“Primeros auxilios durante una sesión”</dc:title>
  <dc:creator>Admin</dc:creator>
  <cp:lastModifiedBy>Admin</cp:lastModifiedBy>
  <cp:revision>11</cp:revision>
  <dcterms:created xsi:type="dcterms:W3CDTF">2024-08-15T15:05:44Z</dcterms:created>
  <dcterms:modified xsi:type="dcterms:W3CDTF">2024-08-15T17:37:44Z</dcterms:modified>
</cp:coreProperties>
</file>