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5" r:id="rId2"/>
    <p:sldId id="316" r:id="rId3"/>
    <p:sldId id="317" r:id="rId4"/>
    <p:sldId id="318" r:id="rId5"/>
    <p:sldId id="328" r:id="rId6"/>
    <p:sldId id="327" r:id="rId7"/>
    <p:sldId id="326" r:id="rId8"/>
    <p:sldId id="325" r:id="rId9"/>
    <p:sldId id="324" r:id="rId10"/>
    <p:sldId id="322" r:id="rId11"/>
    <p:sldId id="323" r:id="rId12"/>
    <p:sldId id="321" r:id="rId13"/>
    <p:sldId id="319" r:id="rId14"/>
    <p:sldId id="320" r:id="rId15"/>
    <p:sldId id="329" r:id="rId16"/>
    <p:sldId id="330" r:id="rId17"/>
    <p:sldId id="337" r:id="rId18"/>
    <p:sldId id="331" r:id="rId19"/>
    <p:sldId id="332" r:id="rId20"/>
    <p:sldId id="333" r:id="rId21"/>
    <p:sldId id="334" r:id="rId22"/>
    <p:sldId id="335" r:id="rId23"/>
    <p:sldId id="336"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9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4" autoAdjust="0"/>
    <p:restoredTop sz="94660"/>
  </p:normalViewPr>
  <p:slideViewPr>
    <p:cSldViewPr snapToGrid="0">
      <p:cViewPr varScale="1">
        <p:scale>
          <a:sx n="101" d="100"/>
          <a:sy n="101" d="100"/>
        </p:scale>
        <p:origin x="13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66488-2B9C-422B-8739-B253331DFEBE}" type="datetimeFigureOut">
              <a:rPr lang="es-MX" smtClean="0"/>
              <a:t>10/03/2025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A3EC4-D854-47E9-90E2-ACA946D67CC6}" type="slidenum">
              <a:rPr lang="es-MX" smtClean="0"/>
              <a:t>‹Nº›</a:t>
            </a:fld>
            <a:endParaRPr lang="es-MX"/>
          </a:p>
        </p:txBody>
      </p:sp>
    </p:spTree>
    <p:extLst>
      <p:ext uri="{BB962C8B-B14F-4D97-AF65-F5344CB8AC3E}">
        <p14:creationId xmlns:p14="http://schemas.microsoft.com/office/powerpoint/2010/main" val="257884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909843-9DF8-A851-6BDF-6822C8955A3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FDB0A922-0F42-7E33-22B9-276357361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0AAB55F8-4A01-1BD3-253B-0B9968956259}"/>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5" name="Marcador de pie de página 4">
            <a:extLst>
              <a:ext uri="{FF2B5EF4-FFF2-40B4-BE49-F238E27FC236}">
                <a16:creationId xmlns:a16="http://schemas.microsoft.com/office/drawing/2014/main" id="{474983E6-3288-B541-0BE1-A01C43478B0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4E101A2-358A-0FF8-CE49-83AAB5FAC891}"/>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260934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AA89D3-6D65-F50A-36CA-B6007533718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5FA9E40A-90EC-0D7C-B1A0-1C689B2CE5D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5A59C39-C65A-06B6-EB5E-82F2BA249958}"/>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5" name="Marcador de pie de página 4">
            <a:extLst>
              <a:ext uri="{FF2B5EF4-FFF2-40B4-BE49-F238E27FC236}">
                <a16:creationId xmlns:a16="http://schemas.microsoft.com/office/drawing/2014/main" id="{F441F524-A3DA-AE53-D7FE-A02ADFA1F44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701575C-1BF9-B306-3889-CB9AF95662DC}"/>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918835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C101E48-FE8C-8303-5757-D7D44BE55A7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3B53F8EF-894A-C34C-7538-D602172F9D6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4A3E807-9A8A-719E-9FA8-B0054F17E2F1}"/>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5" name="Marcador de pie de página 4">
            <a:extLst>
              <a:ext uri="{FF2B5EF4-FFF2-40B4-BE49-F238E27FC236}">
                <a16:creationId xmlns:a16="http://schemas.microsoft.com/office/drawing/2014/main" id="{E6E5030F-7A19-FA57-7147-18E6CFD1F41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C3681D9-1433-F02E-110B-C9F4899E380D}"/>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357209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D8D7E-271A-4635-E4AD-2F1343ACDB8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672A57E-30DE-530C-D73C-5BD62C28332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D016741-3A99-672A-F81B-5B59DC46BAE9}"/>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5" name="Marcador de pie de página 4">
            <a:extLst>
              <a:ext uri="{FF2B5EF4-FFF2-40B4-BE49-F238E27FC236}">
                <a16:creationId xmlns:a16="http://schemas.microsoft.com/office/drawing/2014/main" id="{E430E587-0CD6-3E33-AB97-C66F7AB63EF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0468D03-6261-3279-F261-EF019138FBB1}"/>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2253318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086CCC-7860-202A-0B7B-821B725D08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A2E37A2-BCB8-7A58-7F29-79C8E3C2B8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9BF072B-8396-9F62-2C08-D9CAF4E8C080}"/>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5" name="Marcador de pie de página 4">
            <a:extLst>
              <a:ext uri="{FF2B5EF4-FFF2-40B4-BE49-F238E27FC236}">
                <a16:creationId xmlns:a16="http://schemas.microsoft.com/office/drawing/2014/main" id="{EF8EA283-1175-9A5A-AF32-27B9C0F5E49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9809599-4C30-B580-909A-56995D278E07}"/>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280537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4113AD-42B4-37B5-D41E-F7D80960FD9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DF00A1A-C9C1-B287-8FBB-8DA7A9CF120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D5D433AA-923F-23F7-DA8C-315FD8EDF8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B9375C8C-37FB-A4BF-8346-4E4FB7670400}"/>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6" name="Marcador de pie de página 5">
            <a:extLst>
              <a:ext uri="{FF2B5EF4-FFF2-40B4-BE49-F238E27FC236}">
                <a16:creationId xmlns:a16="http://schemas.microsoft.com/office/drawing/2014/main" id="{FF623D88-0E98-7907-E1FD-6EB8CD3A7FDF}"/>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32CAE8A-EF21-5124-D6DD-D72A35FE4A24}"/>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288692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6885B-FC2A-982A-C53D-42A94580076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E485AAF-9681-1729-4882-F92149FE11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DFE5850-D905-F21B-A781-6174AEDC479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DC4EFDA1-4A6A-348E-9088-D90CD7F30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FD5D087-CDAD-DD3B-86FD-462ACCFC85A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896730E8-0C78-2021-0CE2-247BDF7113A4}"/>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8" name="Marcador de pie de página 7">
            <a:extLst>
              <a:ext uri="{FF2B5EF4-FFF2-40B4-BE49-F238E27FC236}">
                <a16:creationId xmlns:a16="http://schemas.microsoft.com/office/drawing/2014/main" id="{E3E9E7E1-507F-C5B2-55DE-E43E357AF8F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A20D7E3B-BFDC-EC1B-FC99-C9EAFA38F2D8}"/>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480744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37946-D32E-05EA-271F-3CB8A0AA554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766995D8-4072-1D91-0522-0FD3264F4E26}"/>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4" name="Marcador de pie de página 3">
            <a:extLst>
              <a:ext uri="{FF2B5EF4-FFF2-40B4-BE49-F238E27FC236}">
                <a16:creationId xmlns:a16="http://schemas.microsoft.com/office/drawing/2014/main" id="{A0E939B6-23D0-D77F-C244-CC0BC68081BD}"/>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9151AEBD-48C5-DCA3-26F8-CF6E806D7C8A}"/>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524722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8AE247-2173-848B-A8AD-4C229939174C}"/>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3" name="Marcador de pie de página 2">
            <a:extLst>
              <a:ext uri="{FF2B5EF4-FFF2-40B4-BE49-F238E27FC236}">
                <a16:creationId xmlns:a16="http://schemas.microsoft.com/office/drawing/2014/main" id="{445565B9-18C3-76EA-0E2F-E894731B7F9B}"/>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F1C9D0CD-C11F-D886-7732-689239996D03}"/>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338410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28A480-C86F-8641-6B4C-FFA4945F34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733E53F-7A98-5CBD-DEA9-93F013F7C6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F7B4F580-9A76-6EDB-B5C5-AE7456B2B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D86F8E-4CB1-41D3-95EC-D18212A5EEC3}"/>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6" name="Marcador de pie de página 5">
            <a:extLst>
              <a:ext uri="{FF2B5EF4-FFF2-40B4-BE49-F238E27FC236}">
                <a16:creationId xmlns:a16="http://schemas.microsoft.com/office/drawing/2014/main" id="{076C7DC9-F55C-B112-0C1A-4BCCE6F3002F}"/>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94F0D00-D9EE-725D-5A6A-79B0660A1E4C}"/>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903035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D1E72B-E4C9-AF41-57EA-DF4A769EAF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AB74DDC4-C7B2-A0E8-992D-8E8BE4482C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25151885-4A28-52D8-4AB5-B45E5D221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2455534-2AFE-63F4-09BF-CB6684C3C5E3}"/>
              </a:ext>
            </a:extLst>
          </p:cNvPr>
          <p:cNvSpPr>
            <a:spLocks noGrp="1"/>
          </p:cNvSpPr>
          <p:nvPr>
            <p:ph type="dt" sz="half" idx="10"/>
          </p:nvPr>
        </p:nvSpPr>
        <p:spPr/>
        <p:txBody>
          <a:bodyPr/>
          <a:lstStyle/>
          <a:p>
            <a:fld id="{314A71AC-D8EC-41FE-932E-6050BE3BB642}" type="datetimeFigureOut">
              <a:rPr lang="es-MX" smtClean="0"/>
              <a:t>10/03/2025</a:t>
            </a:fld>
            <a:endParaRPr lang="es-MX"/>
          </a:p>
        </p:txBody>
      </p:sp>
      <p:sp>
        <p:nvSpPr>
          <p:cNvPr id="6" name="Marcador de pie de página 5">
            <a:extLst>
              <a:ext uri="{FF2B5EF4-FFF2-40B4-BE49-F238E27FC236}">
                <a16:creationId xmlns:a16="http://schemas.microsoft.com/office/drawing/2014/main" id="{9C12E08B-368B-7BE1-DFBC-B6BA1BC8547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D8760C2-643A-1F7B-1CEC-6F125405B1A7}"/>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3892828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A9CD9F8-263F-07C5-21EA-ECABA8971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608A5EE-AE3F-EA1C-671C-E65FD00C6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0B1D865-21AD-C354-74CA-E90309B53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4A71AC-D8EC-41FE-932E-6050BE3BB642}" type="datetimeFigureOut">
              <a:rPr lang="es-MX" smtClean="0"/>
              <a:t>10/03/2025</a:t>
            </a:fld>
            <a:endParaRPr lang="es-MX"/>
          </a:p>
        </p:txBody>
      </p:sp>
      <p:sp>
        <p:nvSpPr>
          <p:cNvPr id="5" name="Marcador de pie de página 4">
            <a:extLst>
              <a:ext uri="{FF2B5EF4-FFF2-40B4-BE49-F238E27FC236}">
                <a16:creationId xmlns:a16="http://schemas.microsoft.com/office/drawing/2014/main" id="{1C7364B3-695D-8564-589C-ACDCB7C16A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1C93AC67-C4D8-4C4E-E606-BADF0A940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983A21-2E8D-4E31-91A5-FA96B81FD53F}" type="slidenum">
              <a:rPr lang="es-MX" smtClean="0"/>
              <a:t>‹Nº›</a:t>
            </a:fld>
            <a:endParaRPr lang="es-MX"/>
          </a:p>
        </p:txBody>
      </p:sp>
    </p:spTree>
    <p:extLst>
      <p:ext uri="{BB962C8B-B14F-4D97-AF65-F5344CB8AC3E}">
        <p14:creationId xmlns:p14="http://schemas.microsoft.com/office/powerpoint/2010/main" val="1047757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jp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14.jpg"/><Relationship Id="rId4" Type="http://schemas.openxmlformats.org/officeDocument/2006/relationships/image" Target="../media/image3.png"/><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6.jpg"/></Relationships>
</file>

<file path=ppt/slides/_rels/slide2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7.jpg"/></Relationships>
</file>

<file path=ppt/slides/_rels/slide2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3.jpeg"/></Relationships>
</file>

<file path=ppt/slides/_rels/slide3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6.jpg"/></Relationships>
</file>

<file path=ppt/slides/_rels/slide3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2.png"/><Relationship Id="rId7"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8.jpg"/></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784054-8F34-0110-DDB8-119868939241}"/>
              </a:ext>
            </a:extLst>
          </p:cNvPr>
          <p:cNvSpPr>
            <a:spLocks noGrp="1"/>
          </p:cNvSpPr>
          <p:nvPr>
            <p:ph type="ctrTitle"/>
          </p:nvPr>
        </p:nvSpPr>
        <p:spPr>
          <a:xfrm>
            <a:off x="1524000" y="5353050"/>
            <a:ext cx="9144000" cy="966788"/>
          </a:xfrm>
        </p:spPr>
        <p:txBody>
          <a:bodyPr/>
          <a:lstStyle/>
          <a:p>
            <a:r>
              <a:rPr lang="es-MX" dirty="0"/>
              <a:t>International Ms. </a:t>
            </a:r>
            <a:r>
              <a:rPr lang="es-MX" dirty="0" err="1"/>
              <a:t>Leather</a:t>
            </a:r>
            <a:endParaRPr lang="es-MX" dirty="0"/>
          </a:p>
        </p:txBody>
      </p:sp>
      <p:pic>
        <p:nvPicPr>
          <p:cNvPr id="4" name="Imagen 3" descr="Dibujo animado de un personaje con la boca abierta&#10;&#10;Descripción generada automáticamente con confianza baja">
            <a:extLst>
              <a:ext uri="{FF2B5EF4-FFF2-40B4-BE49-F238E27FC236}">
                <a16:creationId xmlns:a16="http://schemas.microsoft.com/office/drawing/2014/main" id="{524D7180-5436-1CDE-A017-E3AE42B57E26}"/>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5" name="Imagen 4" descr="Cabeza y torso de un hombre con sombrero&#10;&#10;Descripción generada automáticamente">
            <a:extLst>
              <a:ext uri="{FF2B5EF4-FFF2-40B4-BE49-F238E27FC236}">
                <a16:creationId xmlns:a16="http://schemas.microsoft.com/office/drawing/2014/main" id="{229F6EC5-1380-6743-E4BA-181FD31A546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6" name="CuadroTexto 5">
            <a:extLst>
              <a:ext uri="{FF2B5EF4-FFF2-40B4-BE49-F238E27FC236}">
                <a16:creationId xmlns:a16="http://schemas.microsoft.com/office/drawing/2014/main" id="{409D2764-2750-3AC2-93BC-51F64502E19D}"/>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8" name="Imagen 7" descr="Dibujo animado de un personaje con la boca abierta&#10;&#10;El contenido generado por IA puede ser incorrecto.">
            <a:extLst>
              <a:ext uri="{FF2B5EF4-FFF2-40B4-BE49-F238E27FC236}">
                <a16:creationId xmlns:a16="http://schemas.microsoft.com/office/drawing/2014/main" id="{E5526477-76B6-D14C-35FD-0639E7E7C2A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3" name="Imagen 2" descr="Logotipo&#10;&#10;El contenido generado por IA puede ser incorrecto.">
            <a:extLst>
              <a:ext uri="{FF2B5EF4-FFF2-40B4-BE49-F238E27FC236}">
                <a16:creationId xmlns:a16="http://schemas.microsoft.com/office/drawing/2014/main" id="{DF5D1D54-A60A-D636-B3C5-FD2C16F31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935" y="1091025"/>
            <a:ext cx="8048779" cy="4153376"/>
          </a:xfrm>
          <a:prstGeom prst="rect">
            <a:avLst/>
          </a:prstGeom>
        </p:spPr>
      </p:pic>
    </p:spTree>
    <p:extLst>
      <p:ext uri="{BB962C8B-B14F-4D97-AF65-F5344CB8AC3E}">
        <p14:creationId xmlns:p14="http://schemas.microsoft.com/office/powerpoint/2010/main" val="1080240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F56AB29C-AC95-BA38-FE43-2FEE9563E0C0}"/>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27FD3C3C-25AA-BEFB-AC19-B5A83C364007}"/>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DA4F02B3-7EFC-B2A2-1674-4B27DE8652F8}"/>
              </a:ext>
            </a:extLst>
          </p:cNvPr>
          <p:cNvSpPr txBox="1"/>
          <p:nvPr/>
        </p:nvSpPr>
        <p:spPr>
          <a:xfrm>
            <a:off x="4113684" y="1333500"/>
            <a:ext cx="7716366" cy="501675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Jill es la expresidenta de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Mid</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Atlantic Onyx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Pearls</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Jill Carter es la autora de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Leather</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Titleholder</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Manual: So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You</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Wanna</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Be a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Titleholder</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que es la lectura destacada de hoy.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También escribió "I Just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Wanted</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To</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Do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It</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For</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Experience</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después de ganar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Miembro fundador de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Leather</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and Lace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Miembro de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Lesbian</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Sex Mafias, que es un grupo de información y apoyo para mujeres bisexuales y lesbianas interesadas en actividades sexuales que involucran BDSM, fetiches, disfraces,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Una oradora principal consumada y reverenciada </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95DC9A30-1D5B-F646-48CF-A773E2814F7B}"/>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B76AF0DD-9010-1EC0-3A57-EB6AE4E5092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2B5E6D58-BCAE-A5EF-7F5C-88DF16798F7A}"/>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A33819D7-D00D-DB4E-022B-4699915C147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2DD8D386-087A-5DF7-1D8C-072ECB4F30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14" name="Marcador de contenido 2">
            <a:extLst>
              <a:ext uri="{FF2B5EF4-FFF2-40B4-BE49-F238E27FC236}">
                <a16:creationId xmlns:a16="http://schemas.microsoft.com/office/drawing/2014/main" id="{043EF2EA-F2DC-2A9E-2083-50F409BD73BB}"/>
              </a:ext>
            </a:extLst>
          </p:cNvPr>
          <p:cNvSpPr txBox="1">
            <a:spLocks/>
          </p:cNvSpPr>
          <p:nvPr/>
        </p:nvSpPr>
        <p:spPr>
          <a:xfrm>
            <a:off x="926539" y="6133764"/>
            <a:ext cx="2950137"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Jill Carter (1996)</a:t>
            </a:r>
            <a:endParaRPr lang="en-US" sz="2000" b="1" dirty="0">
              <a:solidFill>
                <a:schemeClr val="bg1"/>
              </a:solidFill>
              <a:latin typeface="Arial" panose="020B0604020202020204" pitchFamily="34" charset="0"/>
              <a:cs typeface="Arial" panose="020B0604020202020204" pitchFamily="34" charset="0"/>
            </a:endParaRPr>
          </a:p>
        </p:txBody>
      </p:sp>
      <p:pic>
        <p:nvPicPr>
          <p:cNvPr id="15" name="Imagen 14" descr="Foto en blanco y negro de un hombre con un texto en blanco&#10;&#10;El contenido generado por IA puede ser incorrecto.">
            <a:extLst>
              <a:ext uri="{FF2B5EF4-FFF2-40B4-BE49-F238E27FC236}">
                <a16:creationId xmlns:a16="http://schemas.microsoft.com/office/drawing/2014/main" id="{FE7F1400-547A-2DCC-A1B4-2D390A78D075}"/>
              </a:ext>
            </a:extLst>
          </p:cNvPr>
          <p:cNvPicPr>
            <a:picLocks noChangeAspect="1"/>
          </p:cNvPicPr>
          <p:nvPr/>
        </p:nvPicPr>
        <p:blipFill>
          <a:blip r:embed="rId7">
            <a:extLst>
              <a:ext uri="{28A0092B-C50C-407E-A947-70E740481C1C}">
                <a14:useLocalDpi xmlns:a14="http://schemas.microsoft.com/office/drawing/2010/main" val="0"/>
              </a:ext>
            </a:extLst>
          </a:blip>
          <a:srcRect l="1783" t="22222" r="9181"/>
          <a:stretch/>
        </p:blipFill>
        <p:spPr>
          <a:xfrm>
            <a:off x="926539" y="1623149"/>
            <a:ext cx="2950137" cy="4200356"/>
          </a:xfrm>
          <a:prstGeom prst="rect">
            <a:avLst/>
          </a:prstGeom>
        </p:spPr>
      </p:pic>
    </p:spTree>
    <p:extLst>
      <p:ext uri="{BB962C8B-B14F-4D97-AF65-F5344CB8AC3E}">
        <p14:creationId xmlns:p14="http://schemas.microsoft.com/office/powerpoint/2010/main" val="367023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E2244C89-78CC-F6BB-0091-679ACAC5B85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E916F0E6-BD05-6F4B-45FC-EE6C4ADE4924}"/>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3E21E703-BE72-A488-8437-FB7E10EF74F0}"/>
              </a:ext>
            </a:extLst>
          </p:cNvPr>
          <p:cNvSpPr txBox="1"/>
          <p:nvPr/>
        </p:nvSpPr>
        <p:spPr>
          <a:xfrm>
            <a:off x="4113684" y="1840806"/>
            <a:ext cx="7716366"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Recipiente de la Orden Internacional del Mérito de la NLA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Los premios de motocicletas en San Francisco bajo los auspicios del Inter Club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Fund</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vieron a la primera mujer en ser honrada como Persona del Año.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Bitch</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of</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Psychological</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Twist" de Jill Carter fue un éxito.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Jill Carter escribió un especial llamado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Say</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Hello</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to</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Simon</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Jill Carter escribió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Sheltered</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Sane and Consensual".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Escritora del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Leather</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Journal</a:t>
            </a: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FACEA6BF-267A-D658-061C-FAE038FF9ED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CBB4195C-2D89-8D7D-26C9-8FF1B7FCA61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6C39571F-8098-69B2-03AA-FDE55968D1EC}"/>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0962B12A-442B-307A-013D-634C7FBD6A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AB8838CF-8FA9-6764-62FA-B9BAD5517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14" name="Marcador de contenido 2">
            <a:extLst>
              <a:ext uri="{FF2B5EF4-FFF2-40B4-BE49-F238E27FC236}">
                <a16:creationId xmlns:a16="http://schemas.microsoft.com/office/drawing/2014/main" id="{C9F41FC6-D84B-8D2D-FB2D-C600FCD0DB33}"/>
              </a:ext>
            </a:extLst>
          </p:cNvPr>
          <p:cNvSpPr txBox="1">
            <a:spLocks/>
          </p:cNvSpPr>
          <p:nvPr/>
        </p:nvSpPr>
        <p:spPr>
          <a:xfrm>
            <a:off x="926539" y="6133764"/>
            <a:ext cx="2950137"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Jill Carter (1996)</a:t>
            </a:r>
            <a:endParaRPr lang="en-US" sz="2000" b="1" dirty="0">
              <a:solidFill>
                <a:schemeClr val="bg1"/>
              </a:solidFill>
              <a:latin typeface="Arial" panose="020B0604020202020204" pitchFamily="34" charset="0"/>
              <a:cs typeface="Arial" panose="020B0604020202020204" pitchFamily="34" charset="0"/>
            </a:endParaRPr>
          </a:p>
        </p:txBody>
      </p:sp>
      <p:pic>
        <p:nvPicPr>
          <p:cNvPr id="15" name="Imagen 14" descr="Foto en blanco y negro de un hombre con un texto en blanco&#10;&#10;El contenido generado por IA puede ser incorrecto.">
            <a:extLst>
              <a:ext uri="{FF2B5EF4-FFF2-40B4-BE49-F238E27FC236}">
                <a16:creationId xmlns:a16="http://schemas.microsoft.com/office/drawing/2014/main" id="{2ADA0F83-F933-DC1F-BCDA-A1C1809E47A3}"/>
              </a:ext>
            </a:extLst>
          </p:cNvPr>
          <p:cNvPicPr>
            <a:picLocks noChangeAspect="1"/>
          </p:cNvPicPr>
          <p:nvPr/>
        </p:nvPicPr>
        <p:blipFill>
          <a:blip r:embed="rId7">
            <a:extLst>
              <a:ext uri="{28A0092B-C50C-407E-A947-70E740481C1C}">
                <a14:useLocalDpi xmlns:a14="http://schemas.microsoft.com/office/drawing/2010/main" val="0"/>
              </a:ext>
            </a:extLst>
          </a:blip>
          <a:srcRect l="1783" t="22222" r="9181"/>
          <a:stretch/>
        </p:blipFill>
        <p:spPr>
          <a:xfrm>
            <a:off x="926539" y="1623149"/>
            <a:ext cx="2950137" cy="4200356"/>
          </a:xfrm>
          <a:prstGeom prst="rect">
            <a:avLst/>
          </a:prstGeom>
        </p:spPr>
      </p:pic>
    </p:spTree>
    <p:extLst>
      <p:ext uri="{BB962C8B-B14F-4D97-AF65-F5344CB8AC3E}">
        <p14:creationId xmlns:p14="http://schemas.microsoft.com/office/powerpoint/2010/main" val="2131174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A12F47DB-2DA7-4BD5-0382-5960F0B300B7}"/>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E5CC39D-C1EA-6900-EB5C-00A0E37A37D5}"/>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5918A7C5-E4A7-68D7-2FDA-63BA0AA7E1B3}"/>
              </a:ext>
            </a:extLst>
          </p:cNvPr>
          <p:cNvSpPr txBox="1"/>
          <p:nvPr/>
        </p:nvSpPr>
        <p:spPr>
          <a:xfrm>
            <a:off x="3876676" y="1333500"/>
            <a:ext cx="7953374" cy="526297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He pasado mi año de titular promocionando y recaudando fondos para una organización benéfica increíble, El Ferrocarril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Arcoiris</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(www.rainbowrailroad.ca). En el espíritu y homenaje al Ferrocarril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Subterraneo</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la misión de El Ferrocarril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Arcoiris</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es ayudar a las personas LGBT que buscan un refugio seguro frente a la violencia, el asesinato o la persecución estatales.</a:t>
            </a:r>
          </a:p>
          <a:p>
            <a:pPr marR="0" lvl="0" algn="l" defTabSz="914400" rtl="0" eaLnBrk="1" fontAlgn="auto" latinLnBrk="0" hangingPunct="1">
              <a:lnSpc>
                <a:spcPct val="100000"/>
              </a:lnSpc>
              <a:spcBef>
                <a:spcPts val="0"/>
              </a:spcBef>
              <a:spcAft>
                <a:spcPts val="0"/>
              </a:spcAft>
              <a:buClrTx/>
              <a:buSzTx/>
              <a:tabLst/>
              <a:defRPr/>
            </a:pPr>
            <a:endPar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El Ferrocarril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Arcoiris</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se esfuerza por brindar acceso a refugio a nuestros hermanos y hermanas que viven bajo la amenaza constante de la violencia y la muerte. Actualmente se centra en las comunidades LGBT en riesgo en Irán, Uganda, Nigeria y Jamaica, aunque también ayudan a personas de otros países. </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9C40CE29-6E3F-692C-A6C2-0EBAFBFA9E1E}"/>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217C04ED-31CD-A1EB-996F-4DEB8766374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3BABB7E6-B94F-46FF-46C0-1649F6F000E9}"/>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B8BF9AEF-491B-872B-BDA0-F5EF9BEACFD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E483A2E0-A1FC-CDCF-1D18-7D08962ED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12" name="Marcador de contenido 2">
            <a:extLst>
              <a:ext uri="{FF2B5EF4-FFF2-40B4-BE49-F238E27FC236}">
                <a16:creationId xmlns:a16="http://schemas.microsoft.com/office/drawing/2014/main" id="{136F4C41-8458-5286-0B87-787D969516BC}"/>
              </a:ext>
            </a:extLst>
          </p:cNvPr>
          <p:cNvSpPr txBox="1">
            <a:spLocks/>
          </p:cNvSpPr>
          <p:nvPr/>
        </p:nvSpPr>
        <p:spPr>
          <a:xfrm>
            <a:off x="1061173" y="6162339"/>
            <a:ext cx="2632094"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Patty (2014)</a:t>
            </a:r>
            <a:endParaRPr lang="en-US" sz="2000" b="1" dirty="0">
              <a:solidFill>
                <a:schemeClr val="bg1"/>
              </a:solidFill>
              <a:latin typeface="Arial" panose="020B0604020202020204" pitchFamily="34" charset="0"/>
              <a:cs typeface="Arial" panose="020B0604020202020204" pitchFamily="34" charset="0"/>
            </a:endParaRPr>
          </a:p>
        </p:txBody>
      </p:sp>
      <p:pic>
        <p:nvPicPr>
          <p:cNvPr id="13" name="Imagen 12" descr="Imagen que contiene persona, edificio, mujer, hombre&#10;&#10;El contenido generado por IA puede ser incorrecto.">
            <a:extLst>
              <a:ext uri="{FF2B5EF4-FFF2-40B4-BE49-F238E27FC236}">
                <a16:creationId xmlns:a16="http://schemas.microsoft.com/office/drawing/2014/main" id="{4108B832-B483-B6C0-6B92-E2E8606F3A4C}"/>
              </a:ext>
            </a:extLst>
          </p:cNvPr>
          <p:cNvPicPr>
            <a:picLocks noChangeAspect="1"/>
          </p:cNvPicPr>
          <p:nvPr/>
        </p:nvPicPr>
        <p:blipFill>
          <a:blip r:embed="rId7">
            <a:extLst>
              <a:ext uri="{28A0092B-C50C-407E-A947-70E740481C1C}">
                <a14:useLocalDpi xmlns:a14="http://schemas.microsoft.com/office/drawing/2010/main" val="0"/>
              </a:ext>
            </a:extLst>
          </a:blip>
          <a:srcRect l="24999" r="23501"/>
          <a:stretch/>
        </p:blipFill>
        <p:spPr>
          <a:xfrm>
            <a:off x="1061173" y="1814472"/>
            <a:ext cx="2632094" cy="3424278"/>
          </a:xfrm>
          <a:prstGeom prst="rect">
            <a:avLst/>
          </a:prstGeom>
        </p:spPr>
      </p:pic>
    </p:spTree>
    <p:extLst>
      <p:ext uri="{BB962C8B-B14F-4D97-AF65-F5344CB8AC3E}">
        <p14:creationId xmlns:p14="http://schemas.microsoft.com/office/powerpoint/2010/main" val="1279279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1384AFB8-35CB-46CF-CBF5-01356D2BFB28}"/>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E565429-0948-024D-1C6D-A1E1B8060EE0}"/>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08F85A06-C75A-7064-C023-3ED8DB2A3AE2}"/>
              </a:ext>
            </a:extLst>
          </p:cNvPr>
          <p:cNvSpPr txBox="1"/>
          <p:nvPr/>
        </p:nvSpPr>
        <p:spPr>
          <a:xfrm>
            <a:off x="3876676" y="1333500"/>
            <a:ext cx="7953374" cy="378565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Con sede en Toronto, esta organización es el epítome de "pensar globalmente, actuar localmente". Un equipo de voluntarios ayuda a recibir y verificar casos de personas LGBT de todo el mundo que han estado o están en alto riesgo de asesinato y/o violencia y trabaja para llevar a las personas identificadas a "casas seguras". Desde allí, ayudan a las personas a llegar a los EE. UU., Canadá o los Países Bajos. Una vez en el nuevo país, el Ferrocarril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Arcoiris</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ayuda a la persona a acceder a otros servicios como vivienda, ropa, atención médica y asesoramiento.</a:t>
            </a:r>
            <a:endParaRPr kumimoji="0" lang="es-MX" sz="24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F64A6687-E127-4E1F-BE29-CE8D0AB39D6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05C77F6B-3F24-CD7F-532F-2E3C75557D9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FAD7A95C-530E-90F1-1015-76BF54E329F7}"/>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EF2DD3D5-AC73-9622-096F-66D1550D66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541A1941-1722-0AC0-386D-BAD7EC6412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12" name="Marcador de contenido 2">
            <a:extLst>
              <a:ext uri="{FF2B5EF4-FFF2-40B4-BE49-F238E27FC236}">
                <a16:creationId xmlns:a16="http://schemas.microsoft.com/office/drawing/2014/main" id="{62A1EE28-E4BE-40F2-95F4-36BF29DCEEE5}"/>
              </a:ext>
            </a:extLst>
          </p:cNvPr>
          <p:cNvSpPr txBox="1">
            <a:spLocks/>
          </p:cNvSpPr>
          <p:nvPr/>
        </p:nvSpPr>
        <p:spPr>
          <a:xfrm>
            <a:off x="1061173" y="6162339"/>
            <a:ext cx="2632094"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Patty (2014)</a:t>
            </a:r>
            <a:endParaRPr lang="en-US" sz="2000" b="1" dirty="0">
              <a:solidFill>
                <a:schemeClr val="bg1"/>
              </a:solidFill>
              <a:latin typeface="Arial" panose="020B0604020202020204" pitchFamily="34" charset="0"/>
              <a:cs typeface="Arial" panose="020B0604020202020204" pitchFamily="34" charset="0"/>
            </a:endParaRPr>
          </a:p>
        </p:txBody>
      </p:sp>
      <p:pic>
        <p:nvPicPr>
          <p:cNvPr id="13" name="Imagen 12" descr="Imagen que contiene persona, edificio, mujer, hombre&#10;&#10;El contenido generado por IA puede ser incorrecto.">
            <a:extLst>
              <a:ext uri="{FF2B5EF4-FFF2-40B4-BE49-F238E27FC236}">
                <a16:creationId xmlns:a16="http://schemas.microsoft.com/office/drawing/2014/main" id="{A4CB2860-FE3A-D1CB-619A-48A11BE34AAA}"/>
              </a:ext>
            </a:extLst>
          </p:cNvPr>
          <p:cNvPicPr>
            <a:picLocks noChangeAspect="1"/>
          </p:cNvPicPr>
          <p:nvPr/>
        </p:nvPicPr>
        <p:blipFill>
          <a:blip r:embed="rId7">
            <a:extLst>
              <a:ext uri="{28A0092B-C50C-407E-A947-70E740481C1C}">
                <a14:useLocalDpi xmlns:a14="http://schemas.microsoft.com/office/drawing/2010/main" val="0"/>
              </a:ext>
            </a:extLst>
          </a:blip>
          <a:srcRect l="24999" r="23501"/>
          <a:stretch/>
        </p:blipFill>
        <p:spPr>
          <a:xfrm>
            <a:off x="1061173" y="1814472"/>
            <a:ext cx="2632094" cy="3424278"/>
          </a:xfrm>
          <a:prstGeom prst="rect">
            <a:avLst/>
          </a:prstGeom>
        </p:spPr>
      </p:pic>
    </p:spTree>
    <p:extLst>
      <p:ext uri="{BB962C8B-B14F-4D97-AF65-F5344CB8AC3E}">
        <p14:creationId xmlns:p14="http://schemas.microsoft.com/office/powerpoint/2010/main" val="365804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E882B126-6CD8-5CD4-858D-1FB65C1D4FD0}"/>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1D82978-0C0A-E0C3-286B-E773E21BA100}"/>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C5F5663A-2C1D-7691-7F80-0AA2C416794E}"/>
              </a:ext>
            </a:extLst>
          </p:cNvPr>
          <p:cNvSpPr txBox="1"/>
          <p:nvPr/>
        </p:nvSpPr>
        <p:spPr>
          <a:xfrm>
            <a:off x="3876676" y="1333500"/>
            <a:ext cx="7953374" cy="267765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He invitado a miembros del Ferrocarril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Arcoiris</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a hablar en algunos de los eventos de mujeres de cuero/</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kinky</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y trans que he organizado. Las historias que han compartido sobre lo que enfrentan nuestros hermanos y hermanas en otras partes del mundo han solidificado mi apoyo hacia ellos y sirven como una motivación constante para mí en mis esfuerzos.</a:t>
            </a:r>
            <a:endParaRPr kumimoji="0" lang="es-MX" sz="24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677C0139-D2AC-8B5F-F35E-A9515C482E6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587551EB-470F-F9C0-19D7-C6AB8CD90A8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A9A94274-D723-B56E-C0B4-3C498E605868}"/>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5EA49811-D400-E3C8-E067-99DD0D0145C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03FF2829-2FFA-90A5-5A31-6310B51C1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12" name="Marcador de contenido 2">
            <a:extLst>
              <a:ext uri="{FF2B5EF4-FFF2-40B4-BE49-F238E27FC236}">
                <a16:creationId xmlns:a16="http://schemas.microsoft.com/office/drawing/2014/main" id="{87CB9566-5424-655D-8556-1F6C8B3CE820}"/>
              </a:ext>
            </a:extLst>
          </p:cNvPr>
          <p:cNvSpPr txBox="1">
            <a:spLocks/>
          </p:cNvSpPr>
          <p:nvPr/>
        </p:nvSpPr>
        <p:spPr>
          <a:xfrm>
            <a:off x="1061173" y="6162339"/>
            <a:ext cx="2632094"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Patty (2014)</a:t>
            </a:r>
            <a:endParaRPr lang="en-US" sz="2000" b="1" dirty="0">
              <a:solidFill>
                <a:schemeClr val="bg1"/>
              </a:solidFill>
              <a:latin typeface="Arial" panose="020B0604020202020204" pitchFamily="34" charset="0"/>
              <a:cs typeface="Arial" panose="020B0604020202020204" pitchFamily="34" charset="0"/>
            </a:endParaRPr>
          </a:p>
        </p:txBody>
      </p:sp>
      <p:pic>
        <p:nvPicPr>
          <p:cNvPr id="13" name="Imagen 12" descr="Imagen que contiene persona, edificio, mujer, hombre&#10;&#10;El contenido generado por IA puede ser incorrecto.">
            <a:extLst>
              <a:ext uri="{FF2B5EF4-FFF2-40B4-BE49-F238E27FC236}">
                <a16:creationId xmlns:a16="http://schemas.microsoft.com/office/drawing/2014/main" id="{8DBD73B6-4EAC-586B-92AF-86819833F0AB}"/>
              </a:ext>
            </a:extLst>
          </p:cNvPr>
          <p:cNvPicPr>
            <a:picLocks noChangeAspect="1"/>
          </p:cNvPicPr>
          <p:nvPr/>
        </p:nvPicPr>
        <p:blipFill>
          <a:blip r:embed="rId7">
            <a:extLst>
              <a:ext uri="{28A0092B-C50C-407E-A947-70E740481C1C}">
                <a14:useLocalDpi xmlns:a14="http://schemas.microsoft.com/office/drawing/2010/main" val="0"/>
              </a:ext>
            </a:extLst>
          </a:blip>
          <a:srcRect l="24999" r="23501"/>
          <a:stretch/>
        </p:blipFill>
        <p:spPr>
          <a:xfrm>
            <a:off x="1061173" y="1814472"/>
            <a:ext cx="2632094" cy="3424278"/>
          </a:xfrm>
          <a:prstGeom prst="rect">
            <a:avLst/>
          </a:prstGeom>
        </p:spPr>
      </p:pic>
      <p:pic>
        <p:nvPicPr>
          <p:cNvPr id="10" name="Imagen 9" descr="Texto&#10;&#10;El contenido generado por IA puede ser incorrecto.">
            <a:extLst>
              <a:ext uri="{FF2B5EF4-FFF2-40B4-BE49-F238E27FC236}">
                <a16:creationId xmlns:a16="http://schemas.microsoft.com/office/drawing/2014/main" id="{E75B3E3A-C6E7-2240-9B12-0548DBE396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7569" y="4311338"/>
            <a:ext cx="5311588" cy="1829907"/>
          </a:xfrm>
          <a:prstGeom prst="rect">
            <a:avLst/>
          </a:prstGeom>
        </p:spPr>
      </p:pic>
    </p:spTree>
    <p:extLst>
      <p:ext uri="{BB962C8B-B14F-4D97-AF65-F5344CB8AC3E}">
        <p14:creationId xmlns:p14="http://schemas.microsoft.com/office/powerpoint/2010/main" val="2253451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A09A17A6-B379-F9BC-D8D0-F48DF153C491}"/>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501E72FC-8FDA-FB7B-196F-FC8264E4D210}"/>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Requisitos para participar</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49A487D9-0141-D5C7-8647-4862AB077A3C}"/>
              </a:ext>
            </a:extLst>
          </p:cNvPr>
          <p:cNvSpPr txBox="1"/>
          <p:nvPr/>
        </p:nvSpPr>
        <p:spPr>
          <a:xfrm>
            <a:off x="1019176" y="1586716"/>
            <a:ext cx="10772774" cy="397031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800" b="1" i="0" u="none" strike="noStrike" kern="1200" cap="none" spc="0" normalizeH="0" baseline="0" noProof="0" dirty="0">
                <a:ln>
                  <a:noFill/>
                </a:ln>
                <a:solidFill>
                  <a:srgbClr val="4E95D9"/>
                </a:solidFill>
                <a:effectLst/>
                <a:uLnTx/>
                <a:uFillTx/>
                <a:latin typeface="Aptos" panose="02110004020202020204"/>
                <a:ea typeface="+mn-ea"/>
                <a:cs typeface="+mn-cs"/>
              </a:rPr>
              <a:t>A. </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El concurso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está abierto a personas independientemente de su orientación sexual e identidad de género (siempre que la concursante se sienta cómoda representando el título de Ms durante el año). También honramos otras dimensiones de diversidad, como la raza, las creencias religiosas/espirituales y/o la afiliación política. El concurso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es un título femenino y cada concursante debe identificarse como parte de la comunidad de mujeres que usan cuero y debe estar dispuesta a representar el título de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durante el año de su título.</a:t>
            </a:r>
            <a:endParaRPr kumimoji="0" lang="es-MX" sz="28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A7402D14-1174-35C4-B073-2AB0B6E5D2EF}"/>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10EF4CE7-4DDB-112C-E88D-832DC064F3F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CBEA3E2C-F6DB-0A3D-B8AB-833250A9A096}"/>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38BF0237-8670-1FBD-ECE5-F64DECA0DB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017857DD-2897-F69A-2589-71E9F007A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7" name="CuadroTexto 6">
            <a:extLst>
              <a:ext uri="{FF2B5EF4-FFF2-40B4-BE49-F238E27FC236}">
                <a16:creationId xmlns:a16="http://schemas.microsoft.com/office/drawing/2014/main" id="{B788F3D4-7396-D188-5E21-BCF6DE14267E}"/>
              </a:ext>
            </a:extLst>
          </p:cNvPr>
          <p:cNvSpPr txBox="1"/>
          <p:nvPr/>
        </p:nvSpPr>
        <p:spPr>
          <a:xfrm>
            <a:off x="1019176" y="5810250"/>
            <a:ext cx="10606086" cy="923330"/>
          </a:xfrm>
          <a:prstGeom prst="rect">
            <a:avLst/>
          </a:prstGeom>
          <a:noFill/>
        </p:spPr>
        <p:txBody>
          <a:bodyPr wrap="square" rtlCol="0">
            <a:spAutoFit/>
          </a:bodyPr>
          <a:lstStyle/>
          <a:p>
            <a:r>
              <a:rPr lang="es-ES" i="1" dirty="0">
                <a:solidFill>
                  <a:schemeClr val="bg1"/>
                </a:solidFill>
              </a:rPr>
              <a:t>*Tenga en cuenta que este documento, que se encuentra en "Tareas y plazos de los participantes", está sujeto a cambios a discreción del productor hasta el 10 de abril de 2019 a las 23:59 h (hora estándar del Pacífico), momento en el que pasará a ser la regla oficial. Revisado el 19/11/18</a:t>
            </a:r>
            <a:endParaRPr lang="es-MX" i="1" dirty="0">
              <a:solidFill>
                <a:schemeClr val="bg1"/>
              </a:solidFill>
            </a:endParaRPr>
          </a:p>
        </p:txBody>
      </p:sp>
    </p:spTree>
    <p:extLst>
      <p:ext uri="{BB962C8B-B14F-4D97-AF65-F5344CB8AC3E}">
        <p14:creationId xmlns:p14="http://schemas.microsoft.com/office/powerpoint/2010/main" val="3811355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CB778C1B-ED0D-98AF-8BD7-A265B2B78E5D}"/>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78212CFB-FF7A-9EDA-F205-49CB27AE2963}"/>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Requisitos para participar</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F93B3C8B-CC87-8464-84B1-D0D6736BBBDF}"/>
              </a:ext>
            </a:extLst>
          </p:cNvPr>
          <p:cNvSpPr txBox="1"/>
          <p:nvPr/>
        </p:nvSpPr>
        <p:spPr>
          <a:xfrm>
            <a:off x="981076" y="2013742"/>
            <a:ext cx="10772774" cy="31085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800" b="1" i="0" u="none" strike="noStrike" kern="1200" cap="none" spc="0" normalizeH="0" baseline="0" noProof="0" dirty="0">
                <a:ln>
                  <a:noFill/>
                </a:ln>
                <a:solidFill>
                  <a:srgbClr val="4E95D9"/>
                </a:solidFill>
                <a:effectLst/>
                <a:uLnTx/>
                <a:uFillTx/>
                <a:latin typeface="Aptos" panose="02110004020202020204"/>
                <a:ea typeface="+mn-ea"/>
                <a:cs typeface="+mn-cs"/>
              </a:rPr>
              <a:t>B. </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Para ser elegible para participar en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un concursante debe tener al menos 21 años de edad antes del jueves del fin de semana de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(11 de abril de 2019) y tener una identificación gubernamental válida que esté vigente hasta el lunes 15 de abril de 2019. Los concursantes deben tener o poder obtener en los primeros 90 días de su título, un pasaporte válido para viajes internacionales.</a:t>
            </a:r>
            <a:endParaRPr kumimoji="0" lang="es-MX" sz="28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56BF3C64-B56A-D1B1-97D1-18758358872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9E5FEC6F-57EF-E92D-9C03-8F104DD8CD9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7556E655-5020-41C3-AE26-B8282A2AA78F}"/>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5545AA6B-DEB2-9224-F45B-030A6176265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FB09F802-40F9-4DF7-B27A-B58AAC278A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7" name="CuadroTexto 6">
            <a:extLst>
              <a:ext uri="{FF2B5EF4-FFF2-40B4-BE49-F238E27FC236}">
                <a16:creationId xmlns:a16="http://schemas.microsoft.com/office/drawing/2014/main" id="{815F4863-3DCF-A838-069E-88F584DE21BC}"/>
              </a:ext>
            </a:extLst>
          </p:cNvPr>
          <p:cNvSpPr txBox="1"/>
          <p:nvPr/>
        </p:nvSpPr>
        <p:spPr>
          <a:xfrm>
            <a:off x="1019176" y="5810250"/>
            <a:ext cx="10606086" cy="923330"/>
          </a:xfrm>
          <a:prstGeom prst="rect">
            <a:avLst/>
          </a:prstGeom>
          <a:noFill/>
        </p:spPr>
        <p:txBody>
          <a:bodyPr wrap="square" rtlCol="0">
            <a:spAutoFit/>
          </a:bodyPr>
          <a:lstStyle/>
          <a:p>
            <a:r>
              <a:rPr lang="es-ES" i="1" dirty="0">
                <a:solidFill>
                  <a:schemeClr val="bg1"/>
                </a:solidFill>
              </a:rPr>
              <a:t>*Tenga en cuenta que este documento, que se encuentra en "Tareas y plazos de los participantes", está sujeto a cambios a discreción del productor hasta el 10 de abril de 2019 a las 23:59 h (hora estándar del Pacífico), momento en el que pasará a ser la regla oficial. Revisado el 19/11/18</a:t>
            </a:r>
            <a:endParaRPr lang="es-MX" i="1" dirty="0">
              <a:solidFill>
                <a:schemeClr val="bg1"/>
              </a:solidFill>
            </a:endParaRPr>
          </a:p>
        </p:txBody>
      </p:sp>
    </p:spTree>
    <p:extLst>
      <p:ext uri="{BB962C8B-B14F-4D97-AF65-F5344CB8AC3E}">
        <p14:creationId xmlns:p14="http://schemas.microsoft.com/office/powerpoint/2010/main" val="169926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A6C915DD-D7DC-35C7-5FBF-269DAD49628F}"/>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AB550BA3-7B38-8B17-0738-19632EFCEDFB}"/>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Requisitos para participar</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8D94B582-8565-7C20-53D2-D854DBFEE74E}"/>
              </a:ext>
            </a:extLst>
          </p:cNvPr>
          <p:cNvSpPr txBox="1"/>
          <p:nvPr/>
        </p:nvSpPr>
        <p:spPr>
          <a:xfrm>
            <a:off x="981076" y="1928017"/>
            <a:ext cx="10772774" cy="353943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800" b="1" i="0" u="none" strike="noStrike" kern="1200" cap="none" spc="0" normalizeH="0" baseline="0" noProof="0" dirty="0">
                <a:ln>
                  <a:noFill/>
                </a:ln>
                <a:solidFill>
                  <a:srgbClr val="4E95D9"/>
                </a:solidFill>
                <a:effectLst/>
                <a:uLnTx/>
                <a:uFillTx/>
                <a:latin typeface="Aptos" panose="02110004020202020204"/>
                <a:ea typeface="+mn-ea"/>
                <a:cs typeface="+mn-cs"/>
              </a:rPr>
              <a:t>C.</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Tenga en cuenta que al convertirse en concursante de este título, los concursantes se convertirán en figuras públicas como representantes de la marca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Esta visibilidad puede afectar la vida personal y la carrera de un concursante. Es posible que los concursantes deseen usar un nombre de escena para participar, pero tengan en cuenta que la visibilidad de competir y ganar el título puede sacar a la luz la vida privada y profesional de un concursante.</a:t>
            </a:r>
            <a:endParaRPr kumimoji="0" lang="es-MX" sz="28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2338AE6B-8B44-274B-A221-264138FC8F5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AEF5C5B1-A92E-D945-A4FF-3ADEC5A6A16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333D5E1C-0C8D-29F6-9078-57B808203EB0}"/>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D62FB3EE-BAF3-1D83-1C67-993F5EFE61B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2FE70682-6962-1EFB-03DE-C89768B04D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7" name="CuadroTexto 6">
            <a:extLst>
              <a:ext uri="{FF2B5EF4-FFF2-40B4-BE49-F238E27FC236}">
                <a16:creationId xmlns:a16="http://schemas.microsoft.com/office/drawing/2014/main" id="{DA47E539-1F9F-DD16-0B41-6FAD5F503525}"/>
              </a:ext>
            </a:extLst>
          </p:cNvPr>
          <p:cNvSpPr txBox="1"/>
          <p:nvPr/>
        </p:nvSpPr>
        <p:spPr>
          <a:xfrm>
            <a:off x="1019176" y="5810250"/>
            <a:ext cx="10606086" cy="923330"/>
          </a:xfrm>
          <a:prstGeom prst="rect">
            <a:avLst/>
          </a:prstGeom>
          <a:noFill/>
        </p:spPr>
        <p:txBody>
          <a:bodyPr wrap="square" rtlCol="0">
            <a:spAutoFit/>
          </a:bodyPr>
          <a:lstStyle/>
          <a:p>
            <a:r>
              <a:rPr lang="es-ES" i="1" dirty="0">
                <a:solidFill>
                  <a:schemeClr val="bg1"/>
                </a:solidFill>
              </a:rPr>
              <a:t>*Tenga en cuenta que este documento, que se encuentra en "Tareas y plazos de los participantes", está sujeto a cambios a discreción del productor hasta el 10 de abril de 2019 a las 23:59 h (hora estándar del Pacífico), momento en el que pasará a ser la regla oficial. Revisado el 19/11/18</a:t>
            </a:r>
            <a:endParaRPr lang="es-MX" i="1" dirty="0">
              <a:solidFill>
                <a:schemeClr val="bg1"/>
              </a:solidFill>
            </a:endParaRPr>
          </a:p>
        </p:txBody>
      </p:sp>
    </p:spTree>
    <p:extLst>
      <p:ext uri="{BB962C8B-B14F-4D97-AF65-F5344CB8AC3E}">
        <p14:creationId xmlns:p14="http://schemas.microsoft.com/office/powerpoint/2010/main" val="4056934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63F8FB6C-099D-B38E-E781-D4F0A67C73C6}"/>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593FF06A-B408-CA31-DEFB-5A3B1E3DDB6E}"/>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Requisitos para participar</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8883DC3B-8795-D950-AC65-7A4393AAA44A}"/>
              </a:ext>
            </a:extLst>
          </p:cNvPr>
          <p:cNvSpPr txBox="1"/>
          <p:nvPr/>
        </p:nvSpPr>
        <p:spPr>
          <a:xfrm>
            <a:off x="981076" y="1356517"/>
            <a:ext cx="10772774" cy="409342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600" b="1" i="0" u="none" strike="noStrike" kern="1200" cap="none" spc="0" normalizeH="0" baseline="0" noProof="0" dirty="0">
                <a:ln>
                  <a:noFill/>
                </a:ln>
                <a:solidFill>
                  <a:srgbClr val="4E95D9"/>
                </a:solidFill>
                <a:effectLst/>
                <a:uLnTx/>
                <a:uFillTx/>
                <a:latin typeface="Aptos" panose="02110004020202020204"/>
                <a:ea typeface="+mn-ea"/>
                <a:cs typeface="+mn-cs"/>
              </a:rPr>
              <a:t>D. </a:t>
            </a:r>
            <a:r>
              <a:rPr kumimoji="0" lang="es-ES" sz="2600" i="0" u="none" strike="noStrike" kern="1200" cap="none" spc="0" normalizeH="0" baseline="0" noProof="0" dirty="0">
                <a:ln>
                  <a:noFill/>
                </a:ln>
                <a:solidFill>
                  <a:schemeClr val="bg1"/>
                </a:solidFill>
                <a:effectLst/>
                <a:uLnTx/>
                <a:uFillTx/>
                <a:latin typeface="Aptos" panose="02110004020202020204"/>
                <a:ea typeface="+mn-ea"/>
                <a:cs typeface="+mn-cs"/>
              </a:rPr>
              <a:t>Los participantes pueden (pero no están obligados a) tener un título local o regional para competir. Pueden tener este título local durante su año de título </a:t>
            </a:r>
            <a:r>
              <a:rPr kumimoji="0" lang="es-ES" sz="26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6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2600" i="0" u="none" strike="noStrike" kern="1200" cap="none" spc="0" normalizeH="0" baseline="0" noProof="0" dirty="0" err="1">
                <a:ln>
                  <a:noFill/>
                </a:ln>
                <a:solidFill>
                  <a:schemeClr val="bg1"/>
                </a:solidFill>
                <a:effectLst/>
                <a:uLnTx/>
                <a:uFillTx/>
                <a:latin typeface="Aptos" panose="02110004020202020204"/>
                <a:ea typeface="+mn-ea"/>
                <a:cs typeface="+mn-cs"/>
              </a:rPr>
              <a:t>IMsBB</a:t>
            </a:r>
            <a:r>
              <a:rPr kumimoji="0" lang="es-ES" sz="2600" i="0" u="none" strike="noStrike" kern="1200" cap="none" spc="0" normalizeH="0" baseline="0" noProof="0" dirty="0">
                <a:ln>
                  <a:noFill/>
                </a:ln>
                <a:solidFill>
                  <a:schemeClr val="bg1"/>
                </a:solidFill>
                <a:effectLst/>
                <a:uLnTx/>
                <a:uFillTx/>
                <a:latin typeface="Aptos" panose="02110004020202020204"/>
                <a:ea typeface="+mn-ea"/>
                <a:cs typeface="+mn-cs"/>
              </a:rPr>
              <a:t> si así lo acuerdan sus productores locales. Sin embargo, no pueden tener otro título internacional de cuero durante su año de título </a:t>
            </a:r>
            <a:r>
              <a:rPr kumimoji="0" lang="es-ES" sz="26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6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2600" i="0" u="none" strike="noStrike" kern="1200" cap="none" spc="0" normalizeH="0" baseline="0" noProof="0" dirty="0" err="1">
                <a:ln>
                  <a:noFill/>
                </a:ln>
                <a:solidFill>
                  <a:schemeClr val="bg1"/>
                </a:solidFill>
                <a:effectLst/>
                <a:uLnTx/>
                <a:uFillTx/>
                <a:latin typeface="Aptos" panose="02110004020202020204"/>
                <a:ea typeface="+mn-ea"/>
                <a:cs typeface="+mn-cs"/>
              </a:rPr>
              <a:t>IMsBB</a:t>
            </a:r>
            <a:r>
              <a:rPr kumimoji="0" lang="es-ES" sz="2600" i="0" u="none" strike="noStrike" kern="1200" cap="none" spc="0" normalizeH="0" baseline="0" noProof="0" dirty="0">
                <a:ln>
                  <a:noFill/>
                </a:ln>
                <a:solidFill>
                  <a:schemeClr val="bg1"/>
                </a:solidFill>
                <a:effectLst/>
                <a:uLnTx/>
                <a:uFillTx/>
                <a:latin typeface="Aptos" panose="02110004020202020204"/>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lang="es-ES" sz="2600" dirty="0">
              <a:solidFill>
                <a:schemeClr val="bg1"/>
              </a:solidFill>
              <a:latin typeface="Aptos" panose="02110004020202020204"/>
            </a:endParaRPr>
          </a:p>
          <a:p>
            <a:pPr marR="0" lvl="0" algn="l" defTabSz="914400" rtl="0" eaLnBrk="1" fontAlgn="auto" latinLnBrk="0" hangingPunct="1">
              <a:lnSpc>
                <a:spcPct val="100000"/>
              </a:lnSpc>
              <a:spcBef>
                <a:spcPts val="0"/>
              </a:spcBef>
              <a:spcAft>
                <a:spcPts val="0"/>
              </a:spcAft>
              <a:buClrTx/>
              <a:buSzTx/>
              <a:tabLst/>
              <a:defRPr/>
            </a:pPr>
            <a:r>
              <a:rPr kumimoji="0" lang="es-ES" sz="2600" b="1" i="0" u="none" strike="noStrike" kern="1200" cap="none" spc="0" normalizeH="0" baseline="0" noProof="0" dirty="0">
                <a:ln>
                  <a:noFill/>
                </a:ln>
                <a:solidFill>
                  <a:srgbClr val="4E95D9"/>
                </a:solidFill>
                <a:effectLst/>
                <a:uLnTx/>
                <a:uFillTx/>
                <a:latin typeface="Aptos" panose="02110004020202020204"/>
                <a:ea typeface="+mn-ea"/>
                <a:cs typeface="+mn-cs"/>
              </a:rPr>
              <a:t>E. </a:t>
            </a:r>
            <a:r>
              <a:rPr kumimoji="0" lang="es-ES" sz="2600" i="0" u="none" strike="noStrike" kern="1200" cap="none" spc="0" normalizeH="0" baseline="0" noProof="0" dirty="0">
                <a:ln>
                  <a:noFill/>
                </a:ln>
                <a:solidFill>
                  <a:schemeClr val="bg1"/>
                </a:solidFill>
                <a:effectLst/>
                <a:uLnTx/>
                <a:uFillTx/>
                <a:latin typeface="Aptos" panose="02110004020202020204"/>
                <a:ea typeface="+mn-ea"/>
                <a:cs typeface="+mn-cs"/>
              </a:rPr>
              <a:t>El patrocinio es opcional. No es necesario que los concursantes tengan un título o patrocinadores para competir por el título. Se recomienda crear un equipo de apoyo formado por miembros de la comunidad local para ayudar al concursante a gestionar la carrera en sí.</a:t>
            </a:r>
            <a:endParaRPr kumimoji="0" lang="es-MX" sz="26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3D74B2E8-6F61-8130-BBF4-C75EC50674A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85D7042C-D737-FC1D-8B7C-65ED9124476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33F4EE09-83E3-D5DC-84FB-35E601F2C6B7}"/>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A0558FEE-7C15-3103-C1BF-18AD085A3FB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05D1487E-DEC1-1D6A-73AB-5AE6B41F3D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7" name="CuadroTexto 6">
            <a:extLst>
              <a:ext uri="{FF2B5EF4-FFF2-40B4-BE49-F238E27FC236}">
                <a16:creationId xmlns:a16="http://schemas.microsoft.com/office/drawing/2014/main" id="{0E9C5079-BDC1-AAC6-6C74-46F1D03731E1}"/>
              </a:ext>
            </a:extLst>
          </p:cNvPr>
          <p:cNvSpPr txBox="1"/>
          <p:nvPr/>
        </p:nvSpPr>
        <p:spPr>
          <a:xfrm>
            <a:off x="1019176" y="5810250"/>
            <a:ext cx="10606086" cy="923330"/>
          </a:xfrm>
          <a:prstGeom prst="rect">
            <a:avLst/>
          </a:prstGeom>
          <a:noFill/>
        </p:spPr>
        <p:txBody>
          <a:bodyPr wrap="square" rtlCol="0">
            <a:spAutoFit/>
          </a:bodyPr>
          <a:lstStyle/>
          <a:p>
            <a:r>
              <a:rPr lang="es-ES" i="1" dirty="0">
                <a:solidFill>
                  <a:schemeClr val="bg1"/>
                </a:solidFill>
              </a:rPr>
              <a:t>*Tenga en cuenta que este documento, que se encuentra en "Tareas y plazos de los participantes", está sujeto a cambios a discreción del productor hasta el 10 de abril de 2019 a las 23:59 h (hora estándar del Pacífico), momento en el que pasará a ser la regla oficial. Revisado el 19/11/18</a:t>
            </a:r>
            <a:endParaRPr lang="es-MX" i="1" dirty="0">
              <a:solidFill>
                <a:schemeClr val="bg1"/>
              </a:solidFill>
            </a:endParaRPr>
          </a:p>
        </p:txBody>
      </p:sp>
    </p:spTree>
    <p:extLst>
      <p:ext uri="{BB962C8B-B14F-4D97-AF65-F5344CB8AC3E}">
        <p14:creationId xmlns:p14="http://schemas.microsoft.com/office/powerpoint/2010/main" val="1670105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2A63ABB0-FE64-D887-3594-42088E741A63}"/>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45C2121-0F03-7B1D-171D-2F1D64638588}"/>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Requisitos para participar</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57EAF068-6789-2173-342C-5720B2AF043D}"/>
              </a:ext>
            </a:extLst>
          </p:cNvPr>
          <p:cNvSpPr txBox="1"/>
          <p:nvPr/>
        </p:nvSpPr>
        <p:spPr>
          <a:xfrm>
            <a:off x="981076" y="1235479"/>
            <a:ext cx="10772774" cy="449353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200" b="1" i="0" u="none" strike="noStrike" kern="1200" cap="none" spc="0" normalizeH="0" baseline="0" noProof="0" dirty="0">
                <a:ln>
                  <a:noFill/>
                </a:ln>
                <a:solidFill>
                  <a:srgbClr val="4E95D9"/>
                </a:solidFill>
                <a:effectLst/>
                <a:uLnTx/>
                <a:uFillTx/>
                <a:latin typeface="Aptos" panose="02110004020202020204"/>
                <a:ea typeface="+mn-ea"/>
                <a:cs typeface="+mn-cs"/>
              </a:rPr>
              <a:t>F. </a:t>
            </a:r>
            <a:r>
              <a:rPr kumimoji="0" lang="es-ES" sz="2200" i="0" u="none" strike="noStrike" kern="1200" cap="none" spc="0" normalizeH="0" baseline="0" noProof="0" dirty="0">
                <a:ln>
                  <a:noFill/>
                </a:ln>
                <a:solidFill>
                  <a:schemeClr val="bg1"/>
                </a:solidFill>
                <a:effectLst/>
                <a:uLnTx/>
                <a:uFillTx/>
                <a:latin typeface="Aptos" panose="02110004020202020204"/>
                <a:ea typeface="+mn-ea"/>
                <a:cs typeface="+mn-cs"/>
              </a:rPr>
              <a:t>Parte de los esfuerzos de recaudación de fondos para el fondo de viajes proviene de la subasta silenciosa y de los artículos que traigan los concursantes. Los concursantes deberán contribuir con artículos para la subasta silenciosa, que beneficiará exclusivamente a los fondos de viajes de </a:t>
            </a:r>
            <a:r>
              <a:rPr kumimoji="0" lang="es-ES" sz="22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2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2200" i="0" u="none" strike="noStrike" kern="1200" cap="none" spc="0" normalizeH="0" baseline="0" noProof="0" dirty="0" err="1">
                <a:ln>
                  <a:noFill/>
                </a:ln>
                <a:solidFill>
                  <a:schemeClr val="bg1"/>
                </a:solidFill>
                <a:effectLst/>
                <a:uLnTx/>
                <a:uFillTx/>
                <a:latin typeface="Aptos" panose="02110004020202020204"/>
                <a:ea typeface="+mn-ea"/>
                <a:cs typeface="+mn-cs"/>
              </a:rPr>
              <a:t>IMsBB</a:t>
            </a:r>
            <a:r>
              <a:rPr kumimoji="0" lang="es-ES" sz="2200" i="0" u="none" strike="noStrike" kern="1200" cap="none" spc="0" normalizeH="0" baseline="0" noProof="0" dirty="0">
                <a:ln>
                  <a:noFill/>
                </a:ln>
                <a:solidFill>
                  <a:schemeClr val="bg1"/>
                </a:solidFill>
                <a:effectLst/>
                <a:uLnTx/>
                <a:uFillTx/>
                <a:latin typeface="Aptos" panose="02110004020202020204"/>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es-ES" sz="2200" i="0" u="none" strike="noStrike" kern="1200" cap="none" spc="0" normalizeH="0" baseline="0" noProof="0" dirty="0">
              <a:ln>
                <a:noFill/>
              </a:ln>
              <a:solidFill>
                <a:schemeClr val="bg1"/>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200" i="0" u="none" strike="noStrike" kern="1200" cap="none" spc="0" normalizeH="0" baseline="0" noProof="0" dirty="0">
                <a:ln>
                  <a:noFill/>
                </a:ln>
                <a:solidFill>
                  <a:schemeClr val="bg1"/>
                </a:solidFill>
                <a:effectLst/>
                <a:uLnTx/>
                <a:uFillTx/>
                <a:latin typeface="Aptos" panose="02110004020202020204"/>
                <a:ea typeface="+mn-ea"/>
                <a:cs typeface="+mn-cs"/>
              </a:rPr>
              <a:t>No se trata de la cantidad de artículos, sino de cómo los artículos reflejan la personalidad del concursante, su ciudad natal o región, los patrocinadores o un tema elegido por el concursante.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200" i="0" u="none" strike="noStrike" kern="1200" cap="none" spc="0" normalizeH="0" baseline="0" noProof="0" dirty="0">
                <a:ln>
                  <a:noFill/>
                </a:ln>
                <a:solidFill>
                  <a:schemeClr val="bg1"/>
                </a:solidFill>
                <a:effectLst/>
                <a:uLnTx/>
                <a:uFillTx/>
                <a:latin typeface="Aptos" panose="02110004020202020204"/>
                <a:ea typeface="+mn-ea"/>
                <a:cs typeface="+mn-cs"/>
              </a:rPr>
              <a:t>Una vez que los artículos se entregan en una subasta silenciosa, pasan a ser propiedad de la Fundación </a:t>
            </a:r>
            <a:r>
              <a:rPr kumimoji="0" lang="es-ES" sz="22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200" i="0" u="none" strike="noStrike" kern="1200" cap="none" spc="0" normalizeH="0" baseline="0" noProof="0" dirty="0">
                <a:ln>
                  <a:noFill/>
                </a:ln>
                <a:solidFill>
                  <a:schemeClr val="bg1"/>
                </a:solidFill>
                <a:effectLst/>
                <a:uLnTx/>
                <a:uFillTx/>
                <a:latin typeface="Aptos" panose="02110004020202020204"/>
                <a:ea typeface="+mn-ea"/>
                <a:cs typeface="+mn-cs"/>
              </a:rPr>
              <a:t> para su subasta o uso.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200" i="0" u="none" strike="noStrike" kern="1200" cap="none" spc="0" normalizeH="0" baseline="0" noProof="0" dirty="0">
                <a:ln>
                  <a:noFill/>
                </a:ln>
                <a:solidFill>
                  <a:schemeClr val="bg1"/>
                </a:solidFill>
                <a:effectLst/>
                <a:uLnTx/>
                <a:uFillTx/>
                <a:latin typeface="Aptos" panose="02110004020202020204"/>
                <a:ea typeface="+mn-ea"/>
                <a:cs typeface="+mn-cs"/>
              </a:rPr>
              <a:t>Recuerde que no importa cuántos artículos estén en exhibición ni su valor, ya que esto no se evalúa; el objetivo es crear una exhibición visualmente atractiva que represente al concursante.</a:t>
            </a:r>
            <a:endParaRPr kumimoji="0" lang="es-MX" sz="22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588BCC0D-7AA5-A9A0-EB88-7601502E2ED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F53295AD-55F4-B4EB-1503-D73692F0102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73937D18-7B6E-AF32-2A5C-2DA692066F9D}"/>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64DBEDD8-7081-3F6A-90D9-4FBE59C04AD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BAD0B56A-840D-5F65-105B-BB8FA57E7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7" name="CuadroTexto 6">
            <a:extLst>
              <a:ext uri="{FF2B5EF4-FFF2-40B4-BE49-F238E27FC236}">
                <a16:creationId xmlns:a16="http://schemas.microsoft.com/office/drawing/2014/main" id="{AEE6FE8C-382C-5FC4-377F-AEA675DC5404}"/>
              </a:ext>
            </a:extLst>
          </p:cNvPr>
          <p:cNvSpPr txBox="1"/>
          <p:nvPr/>
        </p:nvSpPr>
        <p:spPr>
          <a:xfrm>
            <a:off x="1019176" y="5810250"/>
            <a:ext cx="10606086" cy="923330"/>
          </a:xfrm>
          <a:prstGeom prst="rect">
            <a:avLst/>
          </a:prstGeom>
          <a:noFill/>
        </p:spPr>
        <p:txBody>
          <a:bodyPr wrap="square" rtlCol="0">
            <a:spAutoFit/>
          </a:bodyPr>
          <a:lstStyle/>
          <a:p>
            <a:r>
              <a:rPr lang="es-ES" i="1" dirty="0">
                <a:solidFill>
                  <a:schemeClr val="bg1"/>
                </a:solidFill>
              </a:rPr>
              <a:t>*Tenga en cuenta que este documento, que se encuentra en "Tareas y plazos de los participantes", está sujeto a cambios a discreción del productor hasta el 10 de abril de 2019 a las 23:59 h (hora estándar del Pacífico), momento en el que pasará a ser la regla oficial. Revisado el 19/11/18</a:t>
            </a:r>
            <a:endParaRPr lang="es-MX" i="1" dirty="0">
              <a:solidFill>
                <a:schemeClr val="bg1"/>
              </a:solidFill>
            </a:endParaRPr>
          </a:p>
        </p:txBody>
      </p:sp>
    </p:spTree>
    <p:extLst>
      <p:ext uri="{BB962C8B-B14F-4D97-AF65-F5344CB8AC3E}">
        <p14:creationId xmlns:p14="http://schemas.microsoft.com/office/powerpoint/2010/main" val="2720396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4B038A22-D50E-D214-2115-EA93EA493D57}"/>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12C90F8B-19A4-5DAA-C5DC-4611B1F51047}"/>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Objetivo General</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17A0E4B4-E2DB-9F4E-BC7C-4173621F67D9}"/>
              </a:ext>
            </a:extLst>
          </p:cNvPr>
          <p:cNvSpPr txBox="1"/>
          <p:nvPr/>
        </p:nvSpPr>
        <p:spPr>
          <a:xfrm>
            <a:off x="856398" y="1541919"/>
            <a:ext cx="10911739" cy="415498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none" strike="noStrike" kern="1200" cap="none" spc="0" normalizeH="0" baseline="0" noProof="0" dirty="0">
                <a:ln>
                  <a:noFill/>
                </a:ln>
                <a:solidFill>
                  <a:srgbClr val="4E95D9"/>
                </a:solidFill>
                <a:effectLst/>
                <a:uLnTx/>
                <a:uFillTx/>
                <a:latin typeface="Aptos" panose="02110004020202020204"/>
                <a:ea typeface="+mn-ea"/>
                <a:cs typeface="+mn-cs"/>
              </a:rPr>
              <a:t>Educación:</a:t>
            </a:r>
            <a:r>
              <a:rPr kumimoji="0" lang="es-ES" sz="2400" b="0" i="0" u="none" strike="noStrike" kern="1200" cap="none" spc="0" normalizeH="0" baseline="0" noProof="0" dirty="0">
                <a:ln>
                  <a:noFill/>
                </a:ln>
                <a:solidFill>
                  <a:prstClr val="white"/>
                </a:solidFill>
                <a:effectLst/>
                <a:uLnTx/>
                <a:uFillTx/>
                <a:latin typeface="Aptos" panose="02110004020202020204"/>
                <a:ea typeface="+mn-ea"/>
                <a:cs typeface="+mn-cs"/>
              </a:rPr>
              <a:t> Brindar educación para ayudar a las mujeres a tener éxito en las comunidades de cuero y kink.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none" strike="noStrike" kern="1200" cap="none" spc="0" normalizeH="0" baseline="0" noProof="0" dirty="0">
                <a:ln>
                  <a:noFill/>
                </a:ln>
                <a:solidFill>
                  <a:srgbClr val="4E95D9"/>
                </a:solidFill>
                <a:effectLst/>
                <a:uLnTx/>
                <a:uFillTx/>
                <a:latin typeface="Aptos" panose="02110004020202020204"/>
                <a:ea typeface="+mn-ea"/>
                <a:cs typeface="+mn-cs"/>
              </a:rPr>
              <a:t>Apoyo financiero:</a:t>
            </a:r>
            <a:r>
              <a:rPr kumimoji="0" lang="es-ES" sz="24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s-ES" sz="2400" b="0" i="0" u="none" strike="noStrike" kern="1200" cap="none" spc="0" normalizeH="0" baseline="0" noProof="0" dirty="0">
                <a:ln>
                  <a:noFill/>
                </a:ln>
                <a:solidFill>
                  <a:prstClr val="white"/>
                </a:solidFill>
                <a:effectLst/>
                <a:uLnTx/>
                <a:uFillTx/>
                <a:latin typeface="Aptos" panose="02110004020202020204"/>
                <a:ea typeface="+mn-ea"/>
                <a:cs typeface="+mn-cs"/>
              </a:rPr>
              <a:t>Brindar apoyo financiero para ayudar a las mujeres a tener éxito en las comunidades de cuero y kink.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none" strike="noStrike" kern="1200" cap="none" spc="0" normalizeH="0" baseline="0" noProof="0" dirty="0">
                <a:ln>
                  <a:noFill/>
                </a:ln>
                <a:solidFill>
                  <a:srgbClr val="4E95D9"/>
                </a:solidFill>
                <a:effectLst/>
                <a:uLnTx/>
                <a:uFillTx/>
                <a:latin typeface="Aptos" panose="02110004020202020204"/>
                <a:ea typeface="+mn-ea"/>
                <a:cs typeface="+mn-cs"/>
              </a:rPr>
              <a:t>Programación:</a:t>
            </a:r>
            <a:r>
              <a:rPr kumimoji="0" lang="es-ES" sz="24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s-ES" sz="2400" b="0" i="0" u="none" strike="noStrike" kern="1200" cap="none" spc="0" normalizeH="0" baseline="0" noProof="0" dirty="0">
                <a:ln>
                  <a:noFill/>
                </a:ln>
                <a:solidFill>
                  <a:prstClr val="white"/>
                </a:solidFill>
                <a:effectLst/>
                <a:uLnTx/>
                <a:uFillTx/>
                <a:latin typeface="Aptos" panose="02110004020202020204"/>
                <a:ea typeface="+mn-ea"/>
                <a:cs typeface="+mn-cs"/>
              </a:rPr>
              <a:t>Brindar programas para ayudar a las mujeres a tener éxito en las comunidades de cuero y kink.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none" strike="noStrike" kern="1200" cap="none" spc="0" normalizeH="0" baseline="0" noProof="0" dirty="0">
                <a:ln>
                  <a:noFill/>
                </a:ln>
                <a:solidFill>
                  <a:srgbClr val="4E95D9"/>
                </a:solidFill>
                <a:effectLst/>
                <a:uLnTx/>
                <a:uFillTx/>
                <a:latin typeface="Aptos" panose="02110004020202020204"/>
                <a:ea typeface="+mn-ea"/>
                <a:cs typeface="+mn-cs"/>
              </a:rPr>
              <a:t>Liderazgo comunitario:</a:t>
            </a:r>
            <a:r>
              <a:rPr kumimoji="0" lang="es-ES" sz="24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s-ES" sz="2400" b="0" i="0" u="none" strike="noStrike" kern="1200" cap="none" spc="0" normalizeH="0" baseline="0" noProof="0" dirty="0">
                <a:ln>
                  <a:noFill/>
                </a:ln>
                <a:solidFill>
                  <a:prstClr val="white"/>
                </a:solidFill>
                <a:effectLst/>
                <a:uLnTx/>
                <a:uFillTx/>
                <a:latin typeface="Aptos" panose="02110004020202020204"/>
                <a:ea typeface="+mn-ea"/>
                <a:cs typeface="+mn-cs"/>
              </a:rPr>
              <a:t>Centrarse en el liderazgo comunitario para ayudar a las mujeres a tener éxito en las comunidades de cuero y kink.</a:t>
            </a:r>
            <a:endParaRPr kumimoji="0" lang="es-MX"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C76D9321-B616-7384-764C-79749FCD267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80C11C44-2541-907E-6736-E7EABFF9558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66216E43-EB4F-BCCC-360F-A24FEDA63BE2}"/>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31E454FD-3985-D004-42FC-3D02DC828E3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06B7F190-0F5F-CBCA-6409-20F513A60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Tree>
    <p:extLst>
      <p:ext uri="{BB962C8B-B14F-4D97-AF65-F5344CB8AC3E}">
        <p14:creationId xmlns:p14="http://schemas.microsoft.com/office/powerpoint/2010/main" val="3172749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46DF6017-A862-9024-B01E-A622D0E119C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DA1FDE30-8F0B-F986-EC46-348D5ECB9D39}"/>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Requisitos para participar</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F127865F-1E4D-7E47-9551-F4B9F3968278}"/>
              </a:ext>
            </a:extLst>
          </p:cNvPr>
          <p:cNvSpPr txBox="1"/>
          <p:nvPr/>
        </p:nvSpPr>
        <p:spPr>
          <a:xfrm>
            <a:off x="1019176" y="1498956"/>
            <a:ext cx="10772774" cy="397031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800" b="1" i="0" u="none" strike="noStrike" kern="1200" cap="none" spc="0" normalizeH="0" baseline="0" noProof="0" dirty="0">
                <a:ln>
                  <a:noFill/>
                </a:ln>
                <a:solidFill>
                  <a:srgbClr val="4E95D9"/>
                </a:solidFill>
                <a:effectLst/>
                <a:uLnTx/>
                <a:uFillTx/>
                <a:latin typeface="Aptos" panose="02110004020202020204"/>
                <a:ea typeface="+mn-ea"/>
                <a:cs typeface="+mn-cs"/>
              </a:rPr>
              <a:t>G. </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Los concursantes deben aceptar ser fotografiados y ser mencionados por su nombre legal o el nombre de la escena elegida (como se especifica en la solicitud del concursante) en futuras publicaciones según lo decida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Productions</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LLC (como comunicados de prensa, un video del concurso, en la web y en materiales promocionales/publicitarios de Internet/impresos para el fin de semana de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Todas las imágenes son propiedad de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Productions</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LLC. Cada concursante deberá firmar una autorización para tomar fotografías.</a:t>
            </a:r>
            <a:endParaRPr kumimoji="0" lang="es-MX" sz="24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FD0D301A-69B9-CA31-7731-A3959D3C62B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4DAB9046-A489-FFCF-9AFB-978558E0B44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41C6ACCE-0197-547D-B2B0-E5B6537E82AB}"/>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52735D8E-839D-2A7A-1BE8-D6D54DE5571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F1A4A627-DE0C-1F7C-A926-1DE4C1D970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7" name="CuadroTexto 6">
            <a:extLst>
              <a:ext uri="{FF2B5EF4-FFF2-40B4-BE49-F238E27FC236}">
                <a16:creationId xmlns:a16="http://schemas.microsoft.com/office/drawing/2014/main" id="{FC520A63-3D7D-22EA-2D0E-BE760310C5B8}"/>
              </a:ext>
            </a:extLst>
          </p:cNvPr>
          <p:cNvSpPr txBox="1"/>
          <p:nvPr/>
        </p:nvSpPr>
        <p:spPr>
          <a:xfrm>
            <a:off x="1019176" y="5810250"/>
            <a:ext cx="10606086" cy="923330"/>
          </a:xfrm>
          <a:prstGeom prst="rect">
            <a:avLst/>
          </a:prstGeom>
          <a:noFill/>
        </p:spPr>
        <p:txBody>
          <a:bodyPr wrap="square" rtlCol="0">
            <a:spAutoFit/>
          </a:bodyPr>
          <a:lstStyle/>
          <a:p>
            <a:r>
              <a:rPr lang="es-ES" i="1" dirty="0">
                <a:solidFill>
                  <a:schemeClr val="bg1"/>
                </a:solidFill>
              </a:rPr>
              <a:t>*Tenga en cuenta que este documento, que se encuentra en "Tareas y plazos de los participantes", está sujeto a cambios a discreción del productor hasta el 10 de abril de 2019 a las 23:59 h (hora estándar del Pacífico), momento en el que pasará a ser la regla oficial. Revisado el 19/11/18</a:t>
            </a:r>
            <a:endParaRPr lang="es-MX" i="1" dirty="0">
              <a:solidFill>
                <a:schemeClr val="bg1"/>
              </a:solidFill>
            </a:endParaRPr>
          </a:p>
        </p:txBody>
      </p:sp>
    </p:spTree>
    <p:extLst>
      <p:ext uri="{BB962C8B-B14F-4D97-AF65-F5344CB8AC3E}">
        <p14:creationId xmlns:p14="http://schemas.microsoft.com/office/powerpoint/2010/main" val="908044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13B19A5F-377C-5895-05B2-986F5266FA31}"/>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2B40E2BD-2370-B1A2-3548-281B2AC24315}"/>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Requisitos para participar</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8E079907-29D3-2A47-6915-4BAE4E9CFA03}"/>
              </a:ext>
            </a:extLst>
          </p:cNvPr>
          <p:cNvSpPr txBox="1"/>
          <p:nvPr/>
        </p:nvSpPr>
        <p:spPr>
          <a:xfrm>
            <a:off x="942976" y="1333500"/>
            <a:ext cx="10772774" cy="433965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400" b="1" i="0" u="none" strike="noStrike" kern="1200" cap="none" spc="0" normalizeH="0" baseline="0" noProof="0" dirty="0">
                <a:ln>
                  <a:noFill/>
                </a:ln>
                <a:solidFill>
                  <a:srgbClr val="4E95D9"/>
                </a:solidFill>
                <a:effectLst/>
                <a:uLnTx/>
                <a:uFillTx/>
                <a:latin typeface="Aptos" panose="02110004020202020204"/>
                <a:ea typeface="+mn-ea"/>
                <a:cs typeface="+mn-cs"/>
              </a:rPr>
              <a:t>H. </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Los concursantes también deben aceptar ser entrevistados por los medios de comunicación después de haber presentado su solicitud para que ésta pueda anunciarse después de la fecha límite de solicitud de los concursantes.</a:t>
            </a:r>
          </a:p>
          <a:p>
            <a:pPr marR="0" lvl="0" algn="l" defTabSz="914400" rtl="0" eaLnBrk="1" fontAlgn="auto" latinLnBrk="0" hangingPunct="1">
              <a:lnSpc>
                <a:spcPct val="100000"/>
              </a:lnSpc>
              <a:spcBef>
                <a:spcPts val="0"/>
              </a:spcBef>
              <a:spcAft>
                <a:spcPts val="0"/>
              </a:spcAft>
              <a:buClrTx/>
              <a:buSzTx/>
              <a:tabLst/>
              <a:defRPr/>
            </a:pPr>
            <a:endParaRPr kumimoji="0" lang="es-ES" b="1" i="0" u="none" strike="noStrike" kern="1200" cap="none" spc="0" normalizeH="0" baseline="0" noProof="0" dirty="0">
              <a:ln>
                <a:noFill/>
              </a:ln>
              <a:solidFill>
                <a:srgbClr val="4E95D9"/>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2400" b="1" i="0" u="none" strike="noStrike" kern="1200" cap="none" spc="0" normalizeH="0" baseline="0" noProof="0" dirty="0">
                <a:ln>
                  <a:noFill/>
                </a:ln>
                <a:solidFill>
                  <a:srgbClr val="4E95D9"/>
                </a:solidFill>
                <a:effectLst/>
                <a:uLnTx/>
                <a:uFillTx/>
                <a:latin typeface="Aptos" panose="02110004020202020204"/>
                <a:ea typeface="+mn-ea"/>
                <a:cs typeface="+mn-cs"/>
              </a:rPr>
              <a:t>I. </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Redes sociales: lea las pautas para publicar en las redes sociales: </a:t>
            </a:r>
            <a:r>
              <a:rPr kumimoji="0" lang="es-ES" sz="2400" i="0" u="none" strike="noStrike" kern="1200" cap="none" spc="0" normalizeH="0" baseline="0" noProof="0" dirty="0">
                <a:ln>
                  <a:noFill/>
                </a:ln>
                <a:solidFill>
                  <a:schemeClr val="bg1"/>
                </a:solidFill>
                <a:effectLst/>
                <a:highlight>
                  <a:srgbClr val="4E95D9"/>
                </a:highlight>
                <a:uLnTx/>
                <a:uFillTx/>
                <a:latin typeface="Aptos" panose="02110004020202020204"/>
                <a:ea typeface="+mn-ea"/>
                <a:cs typeface="+mn-cs"/>
              </a:rPr>
              <a:t>inserte el enlace de medios correcto</a:t>
            </a:r>
          </a:p>
          <a:p>
            <a:pPr marR="0" lvl="0" algn="l" defTabSz="914400" rtl="0" eaLnBrk="1" fontAlgn="auto" latinLnBrk="0" hangingPunct="1">
              <a:lnSpc>
                <a:spcPct val="100000"/>
              </a:lnSpc>
              <a:spcBef>
                <a:spcPts val="0"/>
              </a:spcBef>
              <a:spcAft>
                <a:spcPts val="0"/>
              </a:spcAft>
              <a:buClrTx/>
              <a:buSzTx/>
              <a:tabLst/>
              <a:defRPr/>
            </a:pPr>
            <a:endParaRPr kumimoji="0" lang="es-ES" b="1" i="0" u="none" strike="noStrike" kern="1200" cap="none" spc="0" normalizeH="0" baseline="0" noProof="0" dirty="0">
              <a:ln>
                <a:noFill/>
              </a:ln>
              <a:solidFill>
                <a:srgbClr val="4E95D9"/>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2400" b="1" i="0" u="none" strike="noStrike" kern="1200" cap="none" spc="0" normalizeH="0" baseline="0" noProof="0" dirty="0">
                <a:ln>
                  <a:noFill/>
                </a:ln>
                <a:solidFill>
                  <a:srgbClr val="4E95D9"/>
                </a:solidFill>
                <a:effectLst/>
                <a:uLnTx/>
                <a:uFillTx/>
                <a:latin typeface="Aptos" panose="02110004020202020204"/>
                <a:ea typeface="+mn-ea"/>
                <a:cs typeface="+mn-cs"/>
              </a:rPr>
              <a:t>J. </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Las solicitudes para la clase de 2019 deben presentarse antes del 14 de enero de 2019 a las 5:00 p.m. (hora estándar del Pacífico)</a:t>
            </a:r>
          </a:p>
          <a:p>
            <a:pPr marR="0" lvl="0" algn="l" defTabSz="914400" rtl="0" eaLnBrk="1" fontAlgn="auto" latinLnBrk="0" hangingPunct="1">
              <a:lnSpc>
                <a:spcPct val="100000"/>
              </a:lnSpc>
              <a:spcBef>
                <a:spcPts val="0"/>
              </a:spcBef>
              <a:spcAft>
                <a:spcPts val="0"/>
              </a:spcAft>
              <a:buClrTx/>
              <a:buSzTx/>
              <a:tabLst/>
              <a:defRPr/>
            </a:pPr>
            <a:endParaRPr lang="es-ES" dirty="0">
              <a:solidFill>
                <a:schemeClr val="bg1"/>
              </a:solidFill>
              <a:latin typeface="Aptos" panose="02110004020202020204"/>
            </a:endParaRPr>
          </a:p>
          <a:p>
            <a:pPr marR="0" lvl="0" algn="l" defTabSz="914400" rtl="0" eaLnBrk="1" fontAlgn="auto" latinLnBrk="0" hangingPunct="1">
              <a:lnSpc>
                <a:spcPct val="100000"/>
              </a:lnSpc>
              <a:spcBef>
                <a:spcPts val="0"/>
              </a:spcBef>
              <a:spcAft>
                <a:spcPts val="0"/>
              </a:spcAft>
              <a:buClrTx/>
              <a:buSzTx/>
              <a:tabLst/>
              <a:defRPr/>
            </a:pPr>
            <a:r>
              <a:rPr kumimoji="0" lang="es-ES" sz="2400" b="1" i="0" u="none" strike="noStrike" kern="1200" cap="none" spc="0" normalizeH="0" baseline="0" noProof="0" dirty="0">
                <a:ln>
                  <a:noFill/>
                </a:ln>
                <a:solidFill>
                  <a:srgbClr val="4E95D9"/>
                </a:solidFill>
                <a:effectLst/>
                <a:uLnTx/>
                <a:uFillTx/>
                <a:latin typeface="Aptos" panose="02110004020202020204"/>
                <a:ea typeface="+mn-ea"/>
                <a:cs typeface="+mn-cs"/>
              </a:rPr>
              <a:t>K.</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La inscripción y el pago para la clase de 2019 deben realizarse antes del 14 de enero de 2019 a las 5:00 p. m. (hora estándar del Pacífico).</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28D63D74-40A6-953E-8554-31C2241B494B}"/>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B77D395A-19FC-AB5D-1750-DE98760E420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D6D9316A-ECB9-40E6-59CF-EC7AAD31A145}"/>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3DE058F9-A94A-32E7-25D3-99A0662D266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D0600D2A-44F3-4777-94F0-D79F65C920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7" name="CuadroTexto 6">
            <a:extLst>
              <a:ext uri="{FF2B5EF4-FFF2-40B4-BE49-F238E27FC236}">
                <a16:creationId xmlns:a16="http://schemas.microsoft.com/office/drawing/2014/main" id="{90A5BE2E-4349-C464-8721-96C70C40639F}"/>
              </a:ext>
            </a:extLst>
          </p:cNvPr>
          <p:cNvSpPr txBox="1"/>
          <p:nvPr/>
        </p:nvSpPr>
        <p:spPr>
          <a:xfrm>
            <a:off x="1019176" y="5810250"/>
            <a:ext cx="10606086" cy="923330"/>
          </a:xfrm>
          <a:prstGeom prst="rect">
            <a:avLst/>
          </a:prstGeom>
          <a:noFill/>
        </p:spPr>
        <p:txBody>
          <a:bodyPr wrap="square" rtlCol="0">
            <a:spAutoFit/>
          </a:bodyPr>
          <a:lstStyle/>
          <a:p>
            <a:r>
              <a:rPr lang="es-ES" i="1" dirty="0">
                <a:solidFill>
                  <a:schemeClr val="bg1"/>
                </a:solidFill>
              </a:rPr>
              <a:t>*Tenga en cuenta que este documento, que se encuentra en "Tareas y plazos de los participantes", está sujeto a cambios a discreción del productor hasta el 10 de abril de 2019 a las 23:59 h (hora estándar del Pacífico), momento en el que pasará a ser la regla oficial. Revisado el 19/11/18</a:t>
            </a:r>
            <a:endParaRPr lang="es-MX" i="1" dirty="0">
              <a:solidFill>
                <a:schemeClr val="bg1"/>
              </a:solidFill>
            </a:endParaRPr>
          </a:p>
        </p:txBody>
      </p:sp>
    </p:spTree>
    <p:extLst>
      <p:ext uri="{BB962C8B-B14F-4D97-AF65-F5344CB8AC3E}">
        <p14:creationId xmlns:p14="http://schemas.microsoft.com/office/powerpoint/2010/main" val="1872022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D50AEF32-B0ED-0380-7145-A47B78BA7BB7}"/>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C5EE982-AF96-A7F3-549F-F731AB5B14B8}"/>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Requisitos para participar</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8A96E711-C8EA-46E1-7279-3E96228C7EF2}"/>
              </a:ext>
            </a:extLst>
          </p:cNvPr>
          <p:cNvSpPr txBox="1"/>
          <p:nvPr/>
        </p:nvSpPr>
        <p:spPr>
          <a:xfrm>
            <a:off x="962026" y="1333500"/>
            <a:ext cx="10772774" cy="4339650"/>
          </a:xfrm>
          <a:prstGeom prst="rect">
            <a:avLst/>
          </a:prstGeom>
          <a:noFill/>
        </p:spPr>
        <p:txBody>
          <a:bodyPr wrap="square">
            <a:spAutoFit/>
          </a:bodyPr>
          <a:lstStyle/>
          <a:p>
            <a:pPr>
              <a:defRPr/>
            </a:pPr>
            <a:r>
              <a:rPr kumimoji="0" lang="es-ES" sz="2300" b="1" i="0" u="none" strike="noStrike" kern="1200" cap="none" spc="0" normalizeH="0" baseline="0" noProof="0" dirty="0">
                <a:ln>
                  <a:noFill/>
                </a:ln>
                <a:solidFill>
                  <a:srgbClr val="4E95D9"/>
                </a:solidFill>
                <a:effectLst/>
                <a:uLnTx/>
                <a:uFillTx/>
                <a:latin typeface="Aptos" panose="02110004020202020204"/>
                <a:ea typeface="+mn-ea"/>
                <a:cs typeface="+mn-cs"/>
              </a:rPr>
              <a:t>L. </a:t>
            </a:r>
            <a:r>
              <a:rPr kumimoji="0" lang="es-ES" sz="2300" i="0" u="none" strike="noStrike" kern="1200" cap="none" spc="0" normalizeH="0" baseline="0" noProof="0" dirty="0">
                <a:ln>
                  <a:noFill/>
                </a:ln>
                <a:solidFill>
                  <a:schemeClr val="bg1"/>
                </a:solidFill>
                <a:effectLst/>
                <a:uLnTx/>
                <a:uFillTx/>
                <a:latin typeface="Aptos" panose="02110004020202020204"/>
                <a:ea typeface="+mn-ea"/>
                <a:cs typeface="+mn-cs"/>
              </a:rPr>
              <a:t>Se le notificará la aceptación de su solicitud dentro de las 48 horas posteriores a su envío.</a:t>
            </a:r>
            <a:endParaRPr kumimoji="0" lang="es-MX" sz="230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s-ES" b="1"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2300" b="1" i="0" u="none" strike="noStrike" kern="1200" cap="none" spc="0" normalizeH="0" baseline="0" noProof="0" dirty="0">
                <a:ln>
                  <a:noFill/>
                </a:ln>
                <a:solidFill>
                  <a:srgbClr val="4E95D9"/>
                </a:solidFill>
                <a:effectLst/>
                <a:uLnTx/>
                <a:uFillTx/>
                <a:latin typeface="Aptos" panose="02110004020202020204"/>
                <a:ea typeface="+mn-ea"/>
                <a:cs typeface="+mn-cs"/>
              </a:rPr>
              <a:t>M. </a:t>
            </a:r>
            <a:r>
              <a:rPr kumimoji="0" lang="es-ES" sz="2300" i="0" u="none" strike="noStrike" kern="1200" cap="none" spc="0" normalizeH="0" baseline="0" noProof="0" dirty="0">
                <a:ln>
                  <a:noFill/>
                </a:ln>
                <a:solidFill>
                  <a:schemeClr val="bg1"/>
                </a:solidFill>
                <a:effectLst/>
                <a:uLnTx/>
                <a:uFillTx/>
                <a:latin typeface="Aptos" panose="02110004020202020204"/>
                <a:ea typeface="+mn-ea"/>
                <a:cs typeface="+mn-cs"/>
              </a:rPr>
              <a:t>Reserve una habitación de hotel </a:t>
            </a:r>
            <a:r>
              <a:rPr kumimoji="0" lang="es-ES" sz="2300" i="0" u="none" strike="noStrike" kern="1200" cap="none" spc="0" normalizeH="0" baseline="0" noProof="0" dirty="0">
                <a:ln>
                  <a:noFill/>
                </a:ln>
                <a:solidFill>
                  <a:schemeClr val="bg1"/>
                </a:solidFill>
                <a:effectLst/>
                <a:highlight>
                  <a:srgbClr val="4E95D9"/>
                </a:highlight>
                <a:uLnTx/>
                <a:uFillTx/>
                <a:latin typeface="Aptos" panose="02110004020202020204"/>
                <a:ea typeface="+mn-ea"/>
                <a:cs typeface="+mn-cs"/>
              </a:rPr>
              <a:t>LO MÁS PRONTO POSIBLE</a:t>
            </a:r>
            <a:r>
              <a:rPr kumimoji="0" lang="es-ES" sz="2300" i="0" u="none" strike="noStrike" kern="1200" cap="none" spc="0" normalizeH="0" baseline="0" noProof="0" dirty="0">
                <a:ln>
                  <a:noFill/>
                </a:ln>
                <a:solidFill>
                  <a:schemeClr val="bg1"/>
                </a:solidFill>
                <a:effectLst/>
                <a:uLnTx/>
                <a:uFillTx/>
                <a:latin typeface="Aptos" panose="02110004020202020204"/>
                <a:ea typeface="+mn-ea"/>
                <a:cs typeface="+mn-cs"/>
              </a:rPr>
              <a:t> y a más tardar el 14 de enero de 2019 a las 5:00 p.m. (hora estándar del Pacífico), incluso si es solo por una noche.</a:t>
            </a:r>
          </a:p>
          <a:p>
            <a:pPr marR="0" lvl="0" algn="l" defTabSz="914400" rtl="0" eaLnBrk="1" fontAlgn="auto" latinLnBrk="0" hangingPunct="1">
              <a:lnSpc>
                <a:spcPct val="100000"/>
              </a:lnSpc>
              <a:spcBef>
                <a:spcPts val="0"/>
              </a:spcBef>
              <a:spcAft>
                <a:spcPts val="0"/>
              </a:spcAft>
              <a:buClrTx/>
              <a:buSzTx/>
              <a:tabLst/>
              <a:defRPr/>
            </a:pPr>
            <a:endParaRPr kumimoji="0" lang="es-ES" i="0" u="none" strike="noStrike" kern="1200" cap="none" spc="0" normalizeH="0" baseline="0" noProof="0" dirty="0">
              <a:ln>
                <a:noFill/>
              </a:ln>
              <a:solidFill>
                <a:schemeClr val="bg1"/>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300" i="0" u="none" strike="noStrike" kern="1200" cap="none" spc="0" normalizeH="0" baseline="0" noProof="0" dirty="0">
                <a:ln>
                  <a:noFill/>
                </a:ln>
                <a:solidFill>
                  <a:schemeClr val="bg1"/>
                </a:solidFill>
                <a:effectLst/>
                <a:uLnTx/>
                <a:uFillTx/>
                <a:latin typeface="Aptos" panose="02110004020202020204"/>
                <a:ea typeface="+mn-ea"/>
                <a:cs typeface="+mn-cs"/>
              </a:rPr>
              <a:t>Hay un bloque de habitaciones para los concursantes que se asignará después de que se acepte su solicitud.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300" i="0" u="none" strike="noStrike" kern="1200" cap="none" spc="0" normalizeH="0" baseline="0" noProof="0" dirty="0">
                <a:ln>
                  <a:noFill/>
                </a:ln>
                <a:solidFill>
                  <a:schemeClr val="bg1"/>
                </a:solidFill>
                <a:effectLst/>
                <a:uLnTx/>
                <a:uFillTx/>
                <a:latin typeface="Aptos" panose="02110004020202020204"/>
                <a:ea typeface="+mn-ea"/>
                <a:cs typeface="+mn-cs"/>
              </a:rPr>
              <a:t>Revise las reglas del hotel para los concursantes:</a:t>
            </a:r>
          </a:p>
          <a:p>
            <a:pPr marR="0" lvl="0" algn="l" defTabSz="914400" rtl="0" eaLnBrk="1" fontAlgn="auto" latinLnBrk="0" hangingPunct="1">
              <a:lnSpc>
                <a:spcPct val="100000"/>
              </a:lnSpc>
              <a:spcBef>
                <a:spcPts val="0"/>
              </a:spcBef>
              <a:spcAft>
                <a:spcPts val="0"/>
              </a:spcAft>
              <a:buClrTx/>
              <a:buSzTx/>
              <a:tabLst/>
              <a:defRPr/>
            </a:pPr>
            <a:r>
              <a:rPr lang="es-ES" sz="2300" dirty="0">
                <a:solidFill>
                  <a:schemeClr val="bg1"/>
                </a:solidFill>
                <a:latin typeface="Aptos" panose="02110004020202020204"/>
              </a:rPr>
              <a:t>       </a:t>
            </a:r>
            <a:r>
              <a:rPr kumimoji="0" lang="es-ES" sz="2300" i="0" u="none" strike="noStrike" kern="1200" cap="none" spc="0" normalizeH="0" baseline="0" noProof="0" dirty="0">
                <a:ln>
                  <a:noFill/>
                </a:ln>
                <a:solidFill>
                  <a:schemeClr val="bg1"/>
                </a:solidFill>
                <a:effectLst/>
                <a:uLnTx/>
                <a:uFillTx/>
                <a:latin typeface="Aptos" panose="02110004020202020204"/>
                <a:ea typeface="+mn-ea"/>
                <a:cs typeface="+mn-cs"/>
              </a:rPr>
              <a:t>https://docs.google.com/document/d/1iCkSOohHbvW3A78I9-</a:t>
            </a:r>
          </a:p>
          <a:p>
            <a:pPr marR="0" lvl="0" algn="l" defTabSz="914400" rtl="0" eaLnBrk="1" fontAlgn="auto" latinLnBrk="0" hangingPunct="1">
              <a:lnSpc>
                <a:spcPct val="100000"/>
              </a:lnSpc>
              <a:spcBef>
                <a:spcPts val="0"/>
              </a:spcBef>
              <a:spcAft>
                <a:spcPts val="0"/>
              </a:spcAft>
              <a:buClrTx/>
              <a:buSzTx/>
              <a:tabLst/>
              <a:defRPr/>
            </a:pPr>
            <a:r>
              <a:rPr lang="es-ES" sz="2300" dirty="0">
                <a:solidFill>
                  <a:schemeClr val="bg1"/>
                </a:solidFill>
                <a:latin typeface="Aptos" panose="02110004020202020204"/>
              </a:rPr>
              <a:t>       </a:t>
            </a:r>
            <a:r>
              <a:rPr kumimoji="0" lang="es-ES" sz="2300" i="0" u="none" strike="noStrike" kern="1200" cap="none" spc="0" normalizeH="0" baseline="0" noProof="0" dirty="0">
                <a:ln>
                  <a:noFill/>
                </a:ln>
                <a:solidFill>
                  <a:schemeClr val="bg1"/>
                </a:solidFill>
                <a:effectLst/>
                <a:uLnTx/>
                <a:uFillTx/>
                <a:latin typeface="Aptos" panose="02110004020202020204"/>
                <a:ea typeface="+mn-ea"/>
                <a:cs typeface="+mn-cs"/>
              </a:rPr>
              <a:t>uA5tWBB_Qyxbjk53ZRKNG6qgc/edit?usp=sharing</a:t>
            </a:r>
            <a:endParaRPr kumimoji="0" lang="es-MX" sz="23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927F7C86-C8E6-6D21-78AE-325FBBF377E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36A32A37-AA83-0E15-015F-86E7BC72F32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092EF6E7-5B28-97D0-2728-D00A6DB0C1D7}"/>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6DFDC07B-ECB2-3B60-E73E-730A29D1CD7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58EDB495-8DE7-F890-D440-C786A1F96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7" name="CuadroTexto 6">
            <a:extLst>
              <a:ext uri="{FF2B5EF4-FFF2-40B4-BE49-F238E27FC236}">
                <a16:creationId xmlns:a16="http://schemas.microsoft.com/office/drawing/2014/main" id="{BD4A2975-E41E-48D9-F34A-58BB06D38542}"/>
              </a:ext>
            </a:extLst>
          </p:cNvPr>
          <p:cNvSpPr txBox="1"/>
          <p:nvPr/>
        </p:nvSpPr>
        <p:spPr>
          <a:xfrm>
            <a:off x="1019176" y="5810250"/>
            <a:ext cx="10606086" cy="923330"/>
          </a:xfrm>
          <a:prstGeom prst="rect">
            <a:avLst/>
          </a:prstGeom>
          <a:noFill/>
        </p:spPr>
        <p:txBody>
          <a:bodyPr wrap="square" rtlCol="0">
            <a:spAutoFit/>
          </a:bodyPr>
          <a:lstStyle/>
          <a:p>
            <a:r>
              <a:rPr lang="es-ES" i="1" dirty="0">
                <a:solidFill>
                  <a:schemeClr val="bg1"/>
                </a:solidFill>
              </a:rPr>
              <a:t>*Tenga en cuenta que este documento, que se encuentra en "Tareas y plazos de los participantes", está sujeto a cambios a discreción del productor hasta el 10 de abril de 2019 a las 23:59 h (hora estándar del Pacífico), momento en el que pasará a ser la regla oficial. Revisado el 19/11/18</a:t>
            </a:r>
            <a:endParaRPr lang="es-MX" i="1" dirty="0">
              <a:solidFill>
                <a:schemeClr val="bg1"/>
              </a:solidFill>
            </a:endParaRPr>
          </a:p>
        </p:txBody>
      </p:sp>
    </p:spTree>
    <p:extLst>
      <p:ext uri="{BB962C8B-B14F-4D97-AF65-F5344CB8AC3E}">
        <p14:creationId xmlns:p14="http://schemas.microsoft.com/office/powerpoint/2010/main" val="1711009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FAECA571-AF4A-0226-2309-553930C9D061}"/>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3426A70B-BF31-9526-1C19-4ED9B66666B4}"/>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Requisitos para participar</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6EC4FEB1-78A3-973A-029F-DC3C7EC971FE}"/>
              </a:ext>
            </a:extLst>
          </p:cNvPr>
          <p:cNvSpPr txBox="1"/>
          <p:nvPr/>
        </p:nvSpPr>
        <p:spPr>
          <a:xfrm>
            <a:off x="1019176" y="2017603"/>
            <a:ext cx="10772774" cy="31085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800" b="1" i="0" u="none" strike="noStrike" kern="1200" cap="none" spc="0" normalizeH="0" baseline="0" noProof="0" dirty="0">
                <a:ln>
                  <a:noFill/>
                </a:ln>
                <a:solidFill>
                  <a:srgbClr val="4E95D9"/>
                </a:solidFill>
                <a:effectLst/>
                <a:uLnTx/>
                <a:uFillTx/>
                <a:latin typeface="Aptos" panose="02110004020202020204"/>
                <a:ea typeface="+mn-ea"/>
                <a:cs typeface="+mn-cs"/>
              </a:rPr>
              <a:t>N. </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Tenga en cuenta que el concurso es una entrevista de trabajo. El ganador deberá firmar un acuerdo para el año del título en relación con las reglas y requisitos.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IMsLBB</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Productions</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LLC y la Fundación </a:t>
            </a:r>
            <a:r>
              <a:rPr kumimoji="0" lang="es-ES" sz="28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800" i="0" u="none" strike="noStrike" kern="1200" cap="none" spc="0" normalizeH="0" baseline="0" noProof="0" dirty="0">
                <a:ln>
                  <a:noFill/>
                </a:ln>
                <a:solidFill>
                  <a:schemeClr val="bg1"/>
                </a:solidFill>
                <a:effectLst/>
                <a:uLnTx/>
                <a:uFillTx/>
                <a:latin typeface="Aptos" panose="02110004020202020204"/>
                <a:ea typeface="+mn-ea"/>
                <a:cs typeface="+mn-cs"/>
              </a:rPr>
              <a:t> trabajarán con usted durante el año del título y administrarán el fondo de viaje del titular. Se enviará una copia de este contrato para su revisión después de que los concursantes completen su proceso de solicitud y pago.</a:t>
            </a:r>
            <a:endParaRPr kumimoji="0" lang="es-MX" sz="24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6390D686-C6A8-96D3-2636-05A7098CEF0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0659202C-18CB-033D-47BE-51255F2E653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0E91BBAA-B9CB-117E-B855-0846F2FBBB4E}"/>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5BD47010-EA6D-DF38-0417-09BDCDD3359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3E2FDE83-830C-6112-01EA-C95E670DE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7" name="CuadroTexto 6">
            <a:extLst>
              <a:ext uri="{FF2B5EF4-FFF2-40B4-BE49-F238E27FC236}">
                <a16:creationId xmlns:a16="http://schemas.microsoft.com/office/drawing/2014/main" id="{656E8D26-9EA0-9925-37C5-6DFA36CE44BD}"/>
              </a:ext>
            </a:extLst>
          </p:cNvPr>
          <p:cNvSpPr txBox="1"/>
          <p:nvPr/>
        </p:nvSpPr>
        <p:spPr>
          <a:xfrm>
            <a:off x="1019176" y="5810250"/>
            <a:ext cx="10606086" cy="923330"/>
          </a:xfrm>
          <a:prstGeom prst="rect">
            <a:avLst/>
          </a:prstGeom>
          <a:noFill/>
        </p:spPr>
        <p:txBody>
          <a:bodyPr wrap="square" rtlCol="0">
            <a:spAutoFit/>
          </a:bodyPr>
          <a:lstStyle/>
          <a:p>
            <a:r>
              <a:rPr lang="es-ES" i="1" dirty="0">
                <a:solidFill>
                  <a:schemeClr val="bg1"/>
                </a:solidFill>
              </a:rPr>
              <a:t>*Tenga en cuenta que este documento, que se encuentra en "Tareas y plazos de los participantes", está sujeto a cambios a discreción del productor hasta el 10 de abril de 2019 a las 23:59 h (hora estándar del Pacífico), momento en el que pasará a ser la regla oficial. Revisado el 19/11/18</a:t>
            </a:r>
            <a:endParaRPr lang="es-MX" i="1" dirty="0">
              <a:solidFill>
                <a:schemeClr val="bg1"/>
              </a:solidFill>
            </a:endParaRPr>
          </a:p>
        </p:txBody>
      </p:sp>
    </p:spTree>
    <p:extLst>
      <p:ext uri="{BB962C8B-B14F-4D97-AF65-F5344CB8AC3E}">
        <p14:creationId xmlns:p14="http://schemas.microsoft.com/office/powerpoint/2010/main" val="4135767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330D8A9D-C79D-DE57-4488-9F6AD331976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78046DB1-8144-BDB7-EEFB-558647C848BA}"/>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95F03025-2658-82B4-682D-60C175AE91C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DAA1A757-28AE-531C-435C-51937353AA6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066B2F26-E650-C88B-1848-C5024C3489BB}"/>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A44A3D7E-874D-9310-B1E9-870F5C2DA9F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2C5AD744-25A2-7B70-B641-CFCD5FE7CC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10" name="Marcador de contenido 2">
            <a:extLst>
              <a:ext uri="{FF2B5EF4-FFF2-40B4-BE49-F238E27FC236}">
                <a16:creationId xmlns:a16="http://schemas.microsoft.com/office/drawing/2014/main" id="{6D878391-A7F5-75D3-092E-F512B7C59EEC}"/>
              </a:ext>
            </a:extLst>
          </p:cNvPr>
          <p:cNvSpPr txBox="1">
            <a:spLocks/>
          </p:cNvSpPr>
          <p:nvPr/>
        </p:nvSpPr>
        <p:spPr>
          <a:xfrm>
            <a:off x="1314450" y="61337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Judy </a:t>
            </a:r>
            <a:r>
              <a:rPr lang="es-MX" sz="2000" b="1" dirty="0" err="1">
                <a:solidFill>
                  <a:schemeClr val="bg1"/>
                </a:solidFill>
                <a:latin typeface="Arial" panose="020B0604020202020204" pitchFamily="34" charset="0"/>
                <a:cs typeface="Arial" panose="020B0604020202020204" pitchFamily="34" charset="0"/>
              </a:rPr>
              <a:t>Tallwing</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McCarthey</a:t>
            </a:r>
            <a:r>
              <a:rPr lang="es-MX" sz="2000" b="1" dirty="0">
                <a:solidFill>
                  <a:schemeClr val="bg1"/>
                </a:solidFill>
                <a:latin typeface="Arial" panose="020B0604020202020204" pitchFamily="34" charset="0"/>
                <a:cs typeface="Arial" panose="020B0604020202020204" pitchFamily="34" charset="0"/>
              </a:rPr>
              <a:t> (1987)</a:t>
            </a:r>
            <a:endParaRPr lang="en-US" sz="2000" b="1" dirty="0">
              <a:solidFill>
                <a:schemeClr val="bg1"/>
              </a:solidFill>
              <a:latin typeface="Arial" panose="020B0604020202020204" pitchFamily="34" charset="0"/>
              <a:cs typeface="Arial" panose="020B0604020202020204" pitchFamily="34" charset="0"/>
            </a:endParaRPr>
          </a:p>
        </p:txBody>
      </p:sp>
      <p:sp>
        <p:nvSpPr>
          <p:cNvPr id="11" name="Marcador de contenido 2">
            <a:extLst>
              <a:ext uri="{FF2B5EF4-FFF2-40B4-BE49-F238E27FC236}">
                <a16:creationId xmlns:a16="http://schemas.microsoft.com/office/drawing/2014/main" id="{276530F1-8207-9B20-4C10-AF6AF6781A97}"/>
              </a:ext>
            </a:extLst>
          </p:cNvPr>
          <p:cNvSpPr txBox="1">
            <a:spLocks/>
          </p:cNvSpPr>
          <p:nvPr/>
        </p:nvSpPr>
        <p:spPr>
          <a:xfrm>
            <a:off x="4802116" y="61337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Shann</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Carr</a:t>
            </a:r>
            <a:r>
              <a:rPr lang="es-MX" sz="2000" b="1" dirty="0">
                <a:solidFill>
                  <a:schemeClr val="bg1"/>
                </a:solidFill>
                <a:latin typeface="Arial" panose="020B0604020202020204" pitchFamily="34" charset="0"/>
                <a:cs typeface="Arial" panose="020B0604020202020204" pitchFamily="34" charset="0"/>
              </a:rPr>
              <a:t> (1988)</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2A9E5304-C057-F1BD-6F6F-6402467D95E6}"/>
              </a:ext>
            </a:extLst>
          </p:cNvPr>
          <p:cNvSpPr txBox="1">
            <a:spLocks/>
          </p:cNvSpPr>
          <p:nvPr/>
        </p:nvSpPr>
        <p:spPr>
          <a:xfrm>
            <a:off x="8289782" y="61337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Susie</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Shepherd</a:t>
            </a:r>
            <a:r>
              <a:rPr lang="es-MX" sz="2000" b="1" dirty="0">
                <a:solidFill>
                  <a:schemeClr val="bg1"/>
                </a:solidFill>
                <a:latin typeface="Arial" panose="020B0604020202020204" pitchFamily="34" charset="0"/>
                <a:cs typeface="Arial" panose="020B0604020202020204" pitchFamily="34" charset="0"/>
              </a:rPr>
              <a:t> (1989)</a:t>
            </a:r>
            <a:endParaRPr lang="en-US" sz="2000" b="1" dirty="0">
              <a:solidFill>
                <a:schemeClr val="bg1"/>
              </a:solidFill>
              <a:latin typeface="Arial" panose="020B0604020202020204" pitchFamily="34" charset="0"/>
              <a:cs typeface="Arial" panose="020B0604020202020204" pitchFamily="34" charset="0"/>
            </a:endParaRPr>
          </a:p>
        </p:txBody>
      </p:sp>
      <p:pic>
        <p:nvPicPr>
          <p:cNvPr id="12" name="Imagen 11" descr="Un grupo de jóvenes posando para una foto&#10;&#10;El contenido generado por IA puede ser incorrecto.">
            <a:extLst>
              <a:ext uri="{FF2B5EF4-FFF2-40B4-BE49-F238E27FC236}">
                <a16:creationId xmlns:a16="http://schemas.microsoft.com/office/drawing/2014/main" id="{CA9A6F59-AD8E-6C30-A67D-F88F1EE84300}"/>
              </a:ext>
            </a:extLst>
          </p:cNvPr>
          <p:cNvPicPr>
            <a:picLocks noChangeAspect="1"/>
          </p:cNvPicPr>
          <p:nvPr/>
        </p:nvPicPr>
        <p:blipFill>
          <a:blip r:embed="rId7">
            <a:extLst>
              <a:ext uri="{28A0092B-C50C-407E-A947-70E740481C1C}">
                <a14:useLocalDpi xmlns:a14="http://schemas.microsoft.com/office/drawing/2010/main" val="0"/>
              </a:ext>
            </a:extLst>
          </a:blip>
          <a:srcRect l="-243" t="3321" r="55874" b="19568"/>
          <a:stretch/>
        </p:blipFill>
        <p:spPr>
          <a:xfrm>
            <a:off x="1840705" y="1457382"/>
            <a:ext cx="2176463" cy="4428929"/>
          </a:xfrm>
          <a:prstGeom prst="rect">
            <a:avLst/>
          </a:prstGeom>
        </p:spPr>
      </p:pic>
      <p:pic>
        <p:nvPicPr>
          <p:cNvPr id="13" name="Imagen 12" descr="Foto en blanco y negro de un grupo de hombres posando para una foto&#10;&#10;El contenido generado por IA puede ser incorrecto.">
            <a:extLst>
              <a:ext uri="{FF2B5EF4-FFF2-40B4-BE49-F238E27FC236}">
                <a16:creationId xmlns:a16="http://schemas.microsoft.com/office/drawing/2014/main" id="{9F79A7AC-73D6-43D6-7BED-A8277DC345E7}"/>
              </a:ext>
            </a:extLst>
          </p:cNvPr>
          <p:cNvPicPr>
            <a:picLocks noChangeAspect="1"/>
          </p:cNvPicPr>
          <p:nvPr/>
        </p:nvPicPr>
        <p:blipFill>
          <a:blip r:embed="rId8">
            <a:extLst>
              <a:ext uri="{28A0092B-C50C-407E-A947-70E740481C1C}">
                <a14:useLocalDpi xmlns:a14="http://schemas.microsoft.com/office/drawing/2010/main" val="0"/>
              </a:ext>
            </a:extLst>
          </a:blip>
          <a:srcRect l="30728" r="36166"/>
          <a:stretch/>
        </p:blipFill>
        <p:spPr>
          <a:xfrm>
            <a:off x="8645454" y="1300171"/>
            <a:ext cx="2548330" cy="4743351"/>
          </a:xfrm>
          <a:prstGeom prst="rect">
            <a:avLst/>
          </a:prstGeom>
        </p:spPr>
      </p:pic>
      <p:pic>
        <p:nvPicPr>
          <p:cNvPr id="15" name="Imagen 14" descr="Interfaz de usuario gráfica, Texto, Aplicación, Chat o mensaje de texto&#10;&#10;El contenido generado por IA puede ser incorrecto.">
            <a:extLst>
              <a:ext uri="{FF2B5EF4-FFF2-40B4-BE49-F238E27FC236}">
                <a16:creationId xmlns:a16="http://schemas.microsoft.com/office/drawing/2014/main" id="{805D8FA9-B889-64A2-6361-E2FA3941F8FB}"/>
              </a:ext>
            </a:extLst>
          </p:cNvPr>
          <p:cNvPicPr>
            <a:picLocks noChangeAspect="1"/>
          </p:cNvPicPr>
          <p:nvPr/>
        </p:nvPicPr>
        <p:blipFill>
          <a:blip r:embed="rId9">
            <a:extLst>
              <a:ext uri="{28A0092B-C50C-407E-A947-70E740481C1C}">
                <a14:useLocalDpi xmlns:a14="http://schemas.microsoft.com/office/drawing/2010/main" val="0"/>
              </a:ext>
            </a:extLst>
          </a:blip>
          <a:srcRect l="16043" r="52621"/>
          <a:stretch/>
        </p:blipFill>
        <p:spPr>
          <a:xfrm>
            <a:off x="5010150" y="1844952"/>
            <a:ext cx="2763720" cy="3653790"/>
          </a:xfrm>
          <a:prstGeom prst="rect">
            <a:avLst/>
          </a:prstGeom>
        </p:spPr>
      </p:pic>
    </p:spTree>
    <p:extLst>
      <p:ext uri="{BB962C8B-B14F-4D97-AF65-F5344CB8AC3E}">
        <p14:creationId xmlns:p14="http://schemas.microsoft.com/office/powerpoint/2010/main" val="3244168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7D8BD82D-33A6-BD45-8780-D401BFAE1CB6}"/>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90AC4474-6A75-EB2B-FA7C-3616481A42C5}"/>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7383B8D1-0135-6710-89E5-16C637D3A3B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C0541AE2-C40A-418E-AE81-DE81AAE887D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B78C87A8-ABF7-46E3-DB1D-704EA703D55D}"/>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34407816-176A-F9F6-D373-CC70034A227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5735709A-6617-C1B7-7FB7-55D880BA6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pic>
        <p:nvPicPr>
          <p:cNvPr id="6" name="Picture 2" descr="No Image Images – Browse 255,400 Stock Photos, Vectors, and ...">
            <a:extLst>
              <a:ext uri="{FF2B5EF4-FFF2-40B4-BE49-F238E27FC236}">
                <a16:creationId xmlns:a16="http://schemas.microsoft.com/office/drawing/2014/main" id="{DD88D105-B6B5-48EB-C211-3E15540BCC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4730680" y="2313316"/>
            <a:ext cx="3009899" cy="3019953"/>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a:extLst>
              <a:ext uri="{FF2B5EF4-FFF2-40B4-BE49-F238E27FC236}">
                <a16:creationId xmlns:a16="http://schemas.microsoft.com/office/drawing/2014/main" id="{698A40D1-A60E-7957-EF10-FC0230671ED0}"/>
              </a:ext>
            </a:extLst>
          </p:cNvPr>
          <p:cNvSpPr txBox="1">
            <a:spLocks/>
          </p:cNvSpPr>
          <p:nvPr/>
        </p:nvSpPr>
        <p:spPr>
          <a:xfrm>
            <a:off x="1133475" y="615308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Gabrielle </a:t>
            </a:r>
            <a:r>
              <a:rPr lang="es-MX" sz="2000" b="1" dirty="0" err="1">
                <a:solidFill>
                  <a:schemeClr val="bg1"/>
                </a:solidFill>
                <a:latin typeface="Arial" panose="020B0604020202020204" pitchFamily="34" charset="0"/>
                <a:cs typeface="Arial" panose="020B0604020202020204" pitchFamily="34" charset="0"/>
              </a:rPr>
              <a:t>Antolovich</a:t>
            </a:r>
            <a:r>
              <a:rPr lang="es-MX" sz="2000" b="1" dirty="0">
                <a:solidFill>
                  <a:schemeClr val="bg1"/>
                </a:solidFill>
                <a:latin typeface="Arial" panose="020B0604020202020204" pitchFamily="34" charset="0"/>
                <a:cs typeface="Arial" panose="020B0604020202020204" pitchFamily="34" charset="0"/>
              </a:rPr>
              <a:t> (1990)</a:t>
            </a:r>
            <a:endParaRPr lang="en-US" sz="2000" b="1" dirty="0">
              <a:solidFill>
                <a:schemeClr val="bg1"/>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113A3EAA-11C9-E8E8-914C-89566AC01315}"/>
              </a:ext>
            </a:extLst>
          </p:cNvPr>
          <p:cNvSpPr txBox="1">
            <a:spLocks/>
          </p:cNvSpPr>
          <p:nvPr/>
        </p:nvSpPr>
        <p:spPr>
          <a:xfrm>
            <a:off x="4621141" y="615308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Kay </a:t>
            </a:r>
            <a:r>
              <a:rPr lang="es-MX" sz="2000" b="1" dirty="0" err="1">
                <a:solidFill>
                  <a:schemeClr val="bg1"/>
                </a:solidFill>
                <a:latin typeface="Arial" panose="020B0604020202020204" pitchFamily="34" charset="0"/>
                <a:cs typeface="Arial" panose="020B0604020202020204" pitchFamily="34" charset="0"/>
              </a:rPr>
              <a:t>Hallinger</a:t>
            </a:r>
            <a:r>
              <a:rPr lang="es-MX" sz="2000" b="1" dirty="0">
                <a:solidFill>
                  <a:schemeClr val="bg1"/>
                </a:solidFill>
                <a:latin typeface="Arial" panose="020B0604020202020204" pitchFamily="34" charset="0"/>
                <a:cs typeface="Arial" panose="020B0604020202020204" pitchFamily="34" charset="0"/>
              </a:rPr>
              <a:t> (1991)</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9F7A23A0-18BE-1393-2520-68D53C3C5CAB}"/>
              </a:ext>
            </a:extLst>
          </p:cNvPr>
          <p:cNvSpPr txBox="1">
            <a:spLocks/>
          </p:cNvSpPr>
          <p:nvPr/>
        </p:nvSpPr>
        <p:spPr>
          <a:xfrm>
            <a:off x="8108807" y="615308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Blair </a:t>
            </a:r>
            <a:r>
              <a:rPr lang="es-MX" sz="2000" b="1" dirty="0" err="1">
                <a:solidFill>
                  <a:schemeClr val="bg1"/>
                </a:solidFill>
                <a:latin typeface="Arial" panose="020B0604020202020204" pitchFamily="34" charset="0"/>
                <a:cs typeface="Arial" panose="020B0604020202020204" pitchFamily="34" charset="0"/>
              </a:rPr>
              <a:t>Kituhwa</a:t>
            </a:r>
            <a:r>
              <a:rPr lang="es-MX" sz="2000" b="1" dirty="0">
                <a:solidFill>
                  <a:schemeClr val="bg1"/>
                </a:solidFill>
                <a:latin typeface="Arial" panose="020B0604020202020204" pitchFamily="34" charset="0"/>
                <a:cs typeface="Arial" panose="020B0604020202020204" pitchFamily="34" charset="0"/>
              </a:rPr>
              <a:t> (1992)</a:t>
            </a:r>
            <a:endParaRPr lang="en-US" sz="2000" b="1" dirty="0">
              <a:solidFill>
                <a:schemeClr val="bg1"/>
              </a:solidFill>
              <a:latin typeface="Arial" panose="020B0604020202020204" pitchFamily="34" charset="0"/>
              <a:cs typeface="Arial" panose="020B0604020202020204" pitchFamily="34" charset="0"/>
            </a:endParaRPr>
          </a:p>
        </p:txBody>
      </p:sp>
      <p:pic>
        <p:nvPicPr>
          <p:cNvPr id="11" name="Imagen 10" descr="Imagen en blanco y negro de un hombre&#10;&#10;El contenido generado por IA puede ser incorrecto.">
            <a:extLst>
              <a:ext uri="{FF2B5EF4-FFF2-40B4-BE49-F238E27FC236}">
                <a16:creationId xmlns:a16="http://schemas.microsoft.com/office/drawing/2014/main" id="{01998562-916F-4A6E-BCFA-55DAC3CDF7F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22908" y="1761445"/>
            <a:ext cx="3011156" cy="3962400"/>
          </a:xfrm>
          <a:prstGeom prst="rect">
            <a:avLst/>
          </a:prstGeom>
        </p:spPr>
      </p:pic>
      <p:pic>
        <p:nvPicPr>
          <p:cNvPr id="12" name="Imagen 11" descr="Personas posando para una foto&#10;&#10;El contenido generado por IA puede ser incorrecto.">
            <a:extLst>
              <a:ext uri="{FF2B5EF4-FFF2-40B4-BE49-F238E27FC236}">
                <a16:creationId xmlns:a16="http://schemas.microsoft.com/office/drawing/2014/main" id="{D4EC2711-F19D-40BE-E1E4-A701BCF42AB8}"/>
              </a:ext>
            </a:extLst>
          </p:cNvPr>
          <p:cNvPicPr>
            <a:picLocks noChangeAspect="1"/>
          </p:cNvPicPr>
          <p:nvPr/>
        </p:nvPicPr>
        <p:blipFill>
          <a:blip r:embed="rId10">
            <a:extLst>
              <a:ext uri="{28A0092B-C50C-407E-A947-70E740481C1C}">
                <a14:useLocalDpi xmlns:a14="http://schemas.microsoft.com/office/drawing/2010/main" val="0"/>
              </a:ext>
            </a:extLst>
          </a:blip>
          <a:srcRect l="45377" t="1" b="21111"/>
          <a:stretch/>
        </p:blipFill>
        <p:spPr>
          <a:xfrm>
            <a:off x="1508027" y="1338490"/>
            <a:ext cx="2740324" cy="4705350"/>
          </a:xfrm>
          <a:prstGeom prst="rect">
            <a:avLst/>
          </a:prstGeom>
        </p:spPr>
      </p:pic>
    </p:spTree>
    <p:extLst>
      <p:ext uri="{BB962C8B-B14F-4D97-AF65-F5344CB8AC3E}">
        <p14:creationId xmlns:p14="http://schemas.microsoft.com/office/powerpoint/2010/main" val="3480937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24E3CEC9-C3A4-946B-26DC-08E472101A7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9679F93B-5910-F39E-E954-FDBFEBF60936}"/>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DA5F5183-62B0-C0D6-92AB-4A8F77526AEF}"/>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1BB69FF3-6E8D-D041-7EF4-26426409899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7894ABBF-9660-157A-E9FB-D58439DEADCD}"/>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80B6BF65-1014-02C0-0E58-DF872A81A7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4F4FD628-97CD-91AA-37BD-87F12599F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6" name="Marcador de contenido 2">
            <a:extLst>
              <a:ext uri="{FF2B5EF4-FFF2-40B4-BE49-F238E27FC236}">
                <a16:creationId xmlns:a16="http://schemas.microsoft.com/office/drawing/2014/main" id="{8CA4BC11-B422-3E4B-09F0-B0E17650BCAA}"/>
              </a:ext>
            </a:extLst>
          </p:cNvPr>
          <p:cNvSpPr txBox="1">
            <a:spLocks/>
          </p:cNvSpPr>
          <p:nvPr/>
        </p:nvSpPr>
        <p:spPr>
          <a:xfrm>
            <a:off x="1209675" y="615308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Amy Marie </a:t>
            </a:r>
            <a:r>
              <a:rPr lang="es-MX" sz="2000" b="1" dirty="0" err="1">
                <a:solidFill>
                  <a:schemeClr val="bg1"/>
                </a:solidFill>
                <a:latin typeface="Arial" panose="020B0604020202020204" pitchFamily="34" charset="0"/>
                <a:cs typeface="Arial" panose="020B0604020202020204" pitchFamily="34" charset="0"/>
              </a:rPr>
              <a:t>Meek</a:t>
            </a:r>
            <a:r>
              <a:rPr lang="es-MX" sz="2000" b="1" dirty="0">
                <a:solidFill>
                  <a:schemeClr val="bg1"/>
                </a:solidFill>
                <a:latin typeface="Arial" panose="020B0604020202020204" pitchFamily="34" charset="0"/>
                <a:cs typeface="Arial" panose="020B0604020202020204" pitchFamily="34" charset="0"/>
              </a:rPr>
              <a:t> (1993)</a:t>
            </a:r>
            <a:endParaRPr lang="en-US" sz="2000" b="1" dirty="0">
              <a:solidFill>
                <a:schemeClr val="bg1"/>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0A6DA1FC-8E30-DC7D-0411-784949BDE538}"/>
              </a:ext>
            </a:extLst>
          </p:cNvPr>
          <p:cNvSpPr txBox="1">
            <a:spLocks/>
          </p:cNvSpPr>
          <p:nvPr/>
        </p:nvSpPr>
        <p:spPr>
          <a:xfrm>
            <a:off x="4697341" y="6153082"/>
            <a:ext cx="3228975" cy="7049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rgbClr val="000000"/>
                </a:solidFill>
                <a:latin typeface="Arial" panose="020B0604020202020204" pitchFamily="34" charset="0"/>
                <a:cs typeface="Arial" panose="020B0604020202020204" pitchFamily="34" charset="0"/>
              </a:rPr>
              <a:t> </a:t>
            </a:r>
            <a:r>
              <a:rPr lang="es-MX" sz="2000" b="1" dirty="0">
                <a:solidFill>
                  <a:schemeClr val="bg1"/>
                </a:solidFill>
                <a:latin typeface="Arial" panose="020B0604020202020204" pitchFamily="34" charset="0"/>
                <a:cs typeface="Arial" panose="020B0604020202020204" pitchFamily="34" charset="0"/>
              </a:rPr>
              <a:t>Anne C.S. </a:t>
            </a:r>
            <a:r>
              <a:rPr lang="es-MX" sz="2000" b="1" dirty="0" err="1">
                <a:solidFill>
                  <a:schemeClr val="bg1"/>
                </a:solidFill>
                <a:latin typeface="Arial" panose="020B0604020202020204" pitchFamily="34" charset="0"/>
                <a:cs typeface="Arial" panose="020B0604020202020204" pitchFamily="34" charset="0"/>
              </a:rPr>
              <a:t>Bergstedt</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until</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September</a:t>
            </a:r>
            <a:r>
              <a:rPr lang="es-MX" sz="2000" b="1" dirty="0">
                <a:solidFill>
                  <a:schemeClr val="bg1"/>
                </a:solidFill>
                <a:latin typeface="Arial" panose="020B0604020202020204" pitchFamily="34" charset="0"/>
                <a:cs typeface="Arial" panose="020B0604020202020204" pitchFamily="34" charset="0"/>
              </a:rPr>
              <a:t> 13) / Cindy </a:t>
            </a:r>
            <a:r>
              <a:rPr lang="es-MX" sz="2000" b="1" dirty="0" err="1">
                <a:solidFill>
                  <a:schemeClr val="bg1"/>
                </a:solidFill>
                <a:latin typeface="Arial" panose="020B0604020202020204" pitchFamily="34" charset="0"/>
                <a:cs typeface="Arial" panose="020B0604020202020204" pitchFamily="34" charset="0"/>
              </a:rPr>
              <a:t>Bookout</a:t>
            </a:r>
            <a:r>
              <a:rPr lang="es-MX" sz="2000" b="1" dirty="0">
                <a:solidFill>
                  <a:schemeClr val="bg1"/>
                </a:solidFill>
                <a:latin typeface="Arial" panose="020B0604020202020204" pitchFamily="34" charset="0"/>
                <a:cs typeface="Arial" panose="020B0604020202020204" pitchFamily="34" charset="0"/>
              </a:rPr>
              <a:t> (1994)</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3154D8EB-5226-26E3-51DA-E75C51013B94}"/>
              </a:ext>
            </a:extLst>
          </p:cNvPr>
          <p:cNvSpPr txBox="1">
            <a:spLocks/>
          </p:cNvSpPr>
          <p:nvPr/>
        </p:nvSpPr>
        <p:spPr>
          <a:xfrm>
            <a:off x="8185007" y="615308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Pat </a:t>
            </a:r>
            <a:r>
              <a:rPr lang="es-MX" sz="2000" b="1" dirty="0" err="1">
                <a:solidFill>
                  <a:schemeClr val="bg1"/>
                </a:solidFill>
                <a:latin typeface="Arial" panose="020B0604020202020204" pitchFamily="34" charset="0"/>
                <a:cs typeface="Arial" panose="020B0604020202020204" pitchFamily="34" charset="0"/>
              </a:rPr>
              <a:t>Ballie</a:t>
            </a:r>
            <a:r>
              <a:rPr lang="es-MX" sz="2000" b="1" dirty="0">
                <a:solidFill>
                  <a:schemeClr val="bg1"/>
                </a:solidFill>
                <a:latin typeface="Arial" panose="020B0604020202020204" pitchFamily="34" charset="0"/>
                <a:cs typeface="Arial" panose="020B0604020202020204" pitchFamily="34" charset="0"/>
              </a:rPr>
              <a:t> (1995)</a:t>
            </a:r>
            <a:endParaRPr lang="en-US" sz="2000" b="1" dirty="0">
              <a:solidFill>
                <a:schemeClr val="bg1"/>
              </a:solidFill>
              <a:latin typeface="Arial" panose="020B0604020202020204" pitchFamily="34" charset="0"/>
              <a:cs typeface="Arial" panose="020B0604020202020204" pitchFamily="34" charset="0"/>
            </a:endParaRPr>
          </a:p>
        </p:txBody>
      </p:sp>
      <p:pic>
        <p:nvPicPr>
          <p:cNvPr id="7" name="Imagen 6" descr="Una persona con los brazos cruzados&#10;&#10;El contenido generado por IA puede ser incorrecto.">
            <a:extLst>
              <a:ext uri="{FF2B5EF4-FFF2-40B4-BE49-F238E27FC236}">
                <a16:creationId xmlns:a16="http://schemas.microsoft.com/office/drawing/2014/main" id="{CA971499-1F3C-A2B6-E7B8-C9A67A419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9204" y="1992408"/>
            <a:ext cx="2540579" cy="3340861"/>
          </a:xfrm>
          <a:prstGeom prst="rect">
            <a:avLst/>
          </a:prstGeom>
        </p:spPr>
      </p:pic>
      <p:pic>
        <p:nvPicPr>
          <p:cNvPr id="11" name="Imagen 10" descr="Un hombre con lentes y sombrero&#10;&#10;El contenido generado por IA puede ser incorrecto.">
            <a:extLst>
              <a:ext uri="{FF2B5EF4-FFF2-40B4-BE49-F238E27FC236}">
                <a16:creationId xmlns:a16="http://schemas.microsoft.com/office/drawing/2014/main" id="{2EFF6EDB-E0C9-B307-4E5C-56F3CEC1D9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8273" y="1224713"/>
            <a:ext cx="2177207" cy="2177207"/>
          </a:xfrm>
          <a:prstGeom prst="rect">
            <a:avLst/>
          </a:prstGeom>
        </p:spPr>
      </p:pic>
      <p:pic>
        <p:nvPicPr>
          <p:cNvPr id="12" name="Imagen 11" descr="Hombre y mujer posando para la cámara con un traje de color negro&#10;&#10;El contenido generado por IA puede ser incorrecto.">
            <a:extLst>
              <a:ext uri="{FF2B5EF4-FFF2-40B4-BE49-F238E27FC236}">
                <a16:creationId xmlns:a16="http://schemas.microsoft.com/office/drawing/2014/main" id="{B0DC4D93-CC02-F6C6-D703-B6E909F08E3B}"/>
              </a:ext>
            </a:extLst>
          </p:cNvPr>
          <p:cNvPicPr>
            <a:picLocks noChangeAspect="1"/>
          </p:cNvPicPr>
          <p:nvPr/>
        </p:nvPicPr>
        <p:blipFill>
          <a:blip r:embed="rId9">
            <a:extLst>
              <a:ext uri="{28A0092B-C50C-407E-A947-70E740481C1C}">
                <a14:useLocalDpi xmlns:a14="http://schemas.microsoft.com/office/drawing/2010/main" val="0"/>
              </a:ext>
            </a:extLst>
          </a:blip>
          <a:srcRect l="12478" t="24840" r="54240" b="48472"/>
          <a:stretch/>
        </p:blipFill>
        <p:spPr>
          <a:xfrm>
            <a:off x="5338274" y="3401920"/>
            <a:ext cx="2177206" cy="2537888"/>
          </a:xfrm>
          <a:prstGeom prst="rect">
            <a:avLst/>
          </a:prstGeom>
        </p:spPr>
      </p:pic>
      <p:pic>
        <p:nvPicPr>
          <p:cNvPr id="13" name="Imagen 12" descr="Hombre y mujer posando para la cámara con un traje de color negro&#10;&#10;El contenido generado por IA puede ser incorrecto.">
            <a:extLst>
              <a:ext uri="{FF2B5EF4-FFF2-40B4-BE49-F238E27FC236}">
                <a16:creationId xmlns:a16="http://schemas.microsoft.com/office/drawing/2014/main" id="{A805B776-C516-23AD-8F3C-B1EE6806693E}"/>
              </a:ext>
            </a:extLst>
          </p:cNvPr>
          <p:cNvPicPr>
            <a:picLocks noChangeAspect="1"/>
          </p:cNvPicPr>
          <p:nvPr/>
        </p:nvPicPr>
        <p:blipFill>
          <a:blip r:embed="rId9">
            <a:extLst>
              <a:ext uri="{28A0092B-C50C-407E-A947-70E740481C1C}">
                <a14:useLocalDpi xmlns:a14="http://schemas.microsoft.com/office/drawing/2010/main" val="0"/>
              </a:ext>
            </a:extLst>
          </a:blip>
          <a:srcRect l="39478" t="17556" r="27240" b="53339"/>
          <a:stretch/>
        </p:blipFill>
        <p:spPr>
          <a:xfrm>
            <a:off x="1385399" y="1992408"/>
            <a:ext cx="2767105" cy="3517547"/>
          </a:xfrm>
          <a:prstGeom prst="rect">
            <a:avLst/>
          </a:prstGeom>
        </p:spPr>
      </p:pic>
    </p:spTree>
    <p:extLst>
      <p:ext uri="{BB962C8B-B14F-4D97-AF65-F5344CB8AC3E}">
        <p14:creationId xmlns:p14="http://schemas.microsoft.com/office/powerpoint/2010/main" val="1272764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DE3A9E56-AFCC-258A-6BC4-77FC8F180FD3}"/>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28C49839-FC72-426E-D966-1F6DA6680FBC}"/>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20DC92C4-C992-2164-AF82-C68456F2DA9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3393FA9D-44AC-0367-7240-EE50528C9335}"/>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63A1B345-E1E7-5F1A-B48B-A5C4173B426C}"/>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70A1D716-99EF-79C6-4E10-EBE1C79B2AC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432705FB-C448-0FDB-9EEF-8C1348914D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pic>
        <p:nvPicPr>
          <p:cNvPr id="6" name="Picture 2" descr="No Image Images – Browse 255,400 Stock Photos, Vectors, and ...">
            <a:extLst>
              <a:ext uri="{FF2B5EF4-FFF2-40B4-BE49-F238E27FC236}">
                <a16:creationId xmlns:a16="http://schemas.microsoft.com/office/drawing/2014/main" id="{9DB5D654-C1C8-603B-1D1B-3A7B93E937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8296276" y="2194604"/>
            <a:ext cx="3009899" cy="3019953"/>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a:extLst>
              <a:ext uri="{FF2B5EF4-FFF2-40B4-BE49-F238E27FC236}">
                <a16:creationId xmlns:a16="http://schemas.microsoft.com/office/drawing/2014/main" id="{9A9364F5-383A-1F3B-165A-5A4695C7A3B1}"/>
              </a:ext>
            </a:extLst>
          </p:cNvPr>
          <p:cNvSpPr txBox="1">
            <a:spLocks/>
          </p:cNvSpPr>
          <p:nvPr/>
        </p:nvSpPr>
        <p:spPr>
          <a:xfrm>
            <a:off x="1114425" y="6026068"/>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Jill Carter (1996)</a:t>
            </a:r>
            <a:endParaRPr lang="en-US" sz="2000" b="1" dirty="0">
              <a:solidFill>
                <a:schemeClr val="bg1"/>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3E62FEB0-8163-EDB7-A7C7-5F3AF7ACA065}"/>
              </a:ext>
            </a:extLst>
          </p:cNvPr>
          <p:cNvSpPr txBox="1">
            <a:spLocks/>
          </p:cNvSpPr>
          <p:nvPr/>
        </p:nvSpPr>
        <p:spPr>
          <a:xfrm>
            <a:off x="4602091" y="6026068"/>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Genelle</a:t>
            </a:r>
            <a:r>
              <a:rPr lang="es-MX" sz="2000" b="1" dirty="0">
                <a:solidFill>
                  <a:schemeClr val="bg1"/>
                </a:solidFill>
                <a:latin typeface="Arial" panose="020B0604020202020204" pitchFamily="34" charset="0"/>
                <a:cs typeface="Arial" panose="020B0604020202020204" pitchFamily="34" charset="0"/>
              </a:rPr>
              <a:t> Moore (1997)</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28F8BEE1-A6E3-A51E-317E-E914EC92D92B}"/>
              </a:ext>
            </a:extLst>
          </p:cNvPr>
          <p:cNvSpPr txBox="1">
            <a:spLocks/>
          </p:cNvSpPr>
          <p:nvPr/>
        </p:nvSpPr>
        <p:spPr>
          <a:xfrm>
            <a:off x="8089757" y="6026068"/>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Megan (</a:t>
            </a:r>
            <a:r>
              <a:rPr lang="es-MX" sz="2000" b="1" dirty="0" err="1">
                <a:solidFill>
                  <a:schemeClr val="bg1"/>
                </a:solidFill>
                <a:latin typeface="Arial" panose="020B0604020202020204" pitchFamily="34" charset="0"/>
                <a:cs typeface="Arial" panose="020B0604020202020204" pitchFamily="34" charset="0"/>
              </a:rPr>
              <a:t>DeJarlais</a:t>
            </a:r>
            <a:r>
              <a:rPr lang="es-MX" sz="2000" b="1" dirty="0">
                <a:solidFill>
                  <a:schemeClr val="bg1"/>
                </a:solidFill>
                <a:latin typeface="Arial" panose="020B0604020202020204" pitchFamily="34" charset="0"/>
                <a:cs typeface="Arial" panose="020B0604020202020204" pitchFamily="34" charset="0"/>
              </a:rPr>
              <a:t>) Martin (1998)</a:t>
            </a:r>
            <a:endParaRPr lang="en-US" sz="2000" b="1" dirty="0">
              <a:solidFill>
                <a:schemeClr val="bg1"/>
              </a:solidFill>
              <a:latin typeface="Arial" panose="020B0604020202020204" pitchFamily="34" charset="0"/>
              <a:cs typeface="Arial" panose="020B0604020202020204" pitchFamily="34" charset="0"/>
            </a:endParaRPr>
          </a:p>
        </p:txBody>
      </p:sp>
      <p:pic>
        <p:nvPicPr>
          <p:cNvPr id="11" name="Imagen 10" descr="Foto en blanco y negro de un hombre con un texto en blanco&#10;&#10;El contenido generado por IA puede ser incorrecto.">
            <a:extLst>
              <a:ext uri="{FF2B5EF4-FFF2-40B4-BE49-F238E27FC236}">
                <a16:creationId xmlns:a16="http://schemas.microsoft.com/office/drawing/2014/main" id="{9BE12CC7-D3B1-521A-0474-3744871E8091}"/>
              </a:ext>
            </a:extLst>
          </p:cNvPr>
          <p:cNvPicPr>
            <a:picLocks noChangeAspect="1"/>
          </p:cNvPicPr>
          <p:nvPr/>
        </p:nvPicPr>
        <p:blipFill>
          <a:blip r:embed="rId8">
            <a:extLst>
              <a:ext uri="{28A0092B-C50C-407E-A947-70E740481C1C}">
                <a14:useLocalDpi xmlns:a14="http://schemas.microsoft.com/office/drawing/2010/main" val="0"/>
              </a:ext>
            </a:extLst>
          </a:blip>
          <a:srcRect l="1783" t="22222" r="9181"/>
          <a:stretch/>
        </p:blipFill>
        <p:spPr>
          <a:xfrm>
            <a:off x="1253843" y="1515453"/>
            <a:ext cx="2950137" cy="4200356"/>
          </a:xfrm>
          <a:prstGeom prst="rect">
            <a:avLst/>
          </a:prstGeom>
        </p:spPr>
      </p:pic>
      <p:pic>
        <p:nvPicPr>
          <p:cNvPr id="12" name="Imagen 11" descr="Foto en blanco y negro de un hombre con los brazos abiertos&#10;&#10;El contenido generado por IA puede ser incorrecto.">
            <a:extLst>
              <a:ext uri="{FF2B5EF4-FFF2-40B4-BE49-F238E27FC236}">
                <a16:creationId xmlns:a16="http://schemas.microsoft.com/office/drawing/2014/main" id="{9FEC9F2F-28BC-31F5-C643-22D3704F6575}"/>
              </a:ext>
            </a:extLst>
          </p:cNvPr>
          <p:cNvPicPr>
            <a:picLocks noChangeAspect="1"/>
          </p:cNvPicPr>
          <p:nvPr/>
        </p:nvPicPr>
        <p:blipFill>
          <a:blip r:embed="rId9">
            <a:extLst>
              <a:ext uri="{28A0092B-C50C-407E-A947-70E740481C1C}">
                <a14:useLocalDpi xmlns:a14="http://schemas.microsoft.com/office/drawing/2010/main" val="0"/>
              </a:ext>
            </a:extLst>
          </a:blip>
          <a:srcRect l="35750"/>
          <a:stretch/>
        </p:blipFill>
        <p:spPr>
          <a:xfrm>
            <a:off x="4857749" y="1515453"/>
            <a:ext cx="2760564" cy="4296598"/>
          </a:xfrm>
          <a:prstGeom prst="rect">
            <a:avLst/>
          </a:prstGeom>
        </p:spPr>
      </p:pic>
    </p:spTree>
    <p:extLst>
      <p:ext uri="{BB962C8B-B14F-4D97-AF65-F5344CB8AC3E}">
        <p14:creationId xmlns:p14="http://schemas.microsoft.com/office/powerpoint/2010/main" val="4263847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6139B765-B644-F388-69D3-0974A16DEAC0}"/>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A4448E1D-A0C4-947C-CE75-7F5F4448DDF3}"/>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FE15F076-02F3-DC0E-FED2-7B9696A6266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257ED2F6-5388-ABC4-ACA1-045145DD79D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52602C85-DC61-5067-AA2F-62476CBB4DF8}"/>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10AADF28-29DA-1E6A-42B9-8751F645A8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3CD83F61-9936-34D1-C96D-E72B401F79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pic>
        <p:nvPicPr>
          <p:cNvPr id="6" name="Picture 2" descr="No Image Images – Browse 255,400 Stock Photos, Vectors, and ...">
            <a:extLst>
              <a:ext uri="{FF2B5EF4-FFF2-40B4-BE49-F238E27FC236}">
                <a16:creationId xmlns:a16="http://schemas.microsoft.com/office/drawing/2014/main" id="{9395942B-ECC0-D45D-9392-51D50648A8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4711630" y="2144998"/>
            <a:ext cx="3009899" cy="30199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o Image Images – Browse 255,400 Stock Photos, Vectors, and ...">
            <a:extLst>
              <a:ext uri="{FF2B5EF4-FFF2-40B4-BE49-F238E27FC236}">
                <a16:creationId xmlns:a16="http://schemas.microsoft.com/office/drawing/2014/main" id="{B48DF592-C8D8-3617-05DC-A4D71CEA34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8296276" y="2153300"/>
            <a:ext cx="3009899" cy="3019953"/>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a:extLst>
              <a:ext uri="{FF2B5EF4-FFF2-40B4-BE49-F238E27FC236}">
                <a16:creationId xmlns:a16="http://schemas.microsoft.com/office/drawing/2014/main" id="{CA8334F4-02AC-585C-11D4-F5A161048215}"/>
              </a:ext>
            </a:extLst>
          </p:cNvPr>
          <p:cNvSpPr txBox="1">
            <a:spLocks/>
          </p:cNvSpPr>
          <p:nvPr/>
        </p:nvSpPr>
        <p:spPr>
          <a:xfrm>
            <a:off x="1114425" y="59847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Pam</a:t>
            </a:r>
            <a:r>
              <a:rPr lang="es-MX" sz="2000" b="1" dirty="0">
                <a:solidFill>
                  <a:schemeClr val="bg1"/>
                </a:solidFill>
                <a:latin typeface="Arial" panose="020B0604020202020204" pitchFamily="34" charset="0"/>
                <a:cs typeface="Arial" panose="020B0604020202020204" pitchFamily="34" charset="0"/>
              </a:rPr>
              <a:t> Meyer (1999)</a:t>
            </a:r>
            <a:endParaRPr lang="en-US" sz="2000" b="1" dirty="0">
              <a:solidFill>
                <a:schemeClr val="bg1"/>
              </a:solidFill>
              <a:latin typeface="Arial" panose="020B0604020202020204" pitchFamily="34" charset="0"/>
              <a:cs typeface="Arial" panose="020B0604020202020204" pitchFamily="34" charset="0"/>
            </a:endParaRPr>
          </a:p>
        </p:txBody>
      </p:sp>
      <p:sp>
        <p:nvSpPr>
          <p:cNvPr id="11" name="Marcador de contenido 2">
            <a:extLst>
              <a:ext uri="{FF2B5EF4-FFF2-40B4-BE49-F238E27FC236}">
                <a16:creationId xmlns:a16="http://schemas.microsoft.com/office/drawing/2014/main" id="{2F1F570C-F842-543A-5BD5-1ECE24127A0C}"/>
              </a:ext>
            </a:extLst>
          </p:cNvPr>
          <p:cNvSpPr txBox="1">
            <a:spLocks/>
          </p:cNvSpPr>
          <p:nvPr/>
        </p:nvSpPr>
        <p:spPr>
          <a:xfrm>
            <a:off x="4602091" y="59847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Jo Blas (2000)</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154D342B-BEC0-3D25-C37F-861E0F0B5D04}"/>
              </a:ext>
            </a:extLst>
          </p:cNvPr>
          <p:cNvSpPr txBox="1">
            <a:spLocks/>
          </p:cNvSpPr>
          <p:nvPr/>
        </p:nvSpPr>
        <p:spPr>
          <a:xfrm>
            <a:off x="8089757" y="59847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Joni Perry (2001)</a:t>
            </a:r>
            <a:endParaRPr lang="en-US" sz="2000" b="1" dirty="0">
              <a:solidFill>
                <a:schemeClr val="bg1"/>
              </a:solidFill>
              <a:latin typeface="Arial" panose="020B0604020202020204" pitchFamily="34" charset="0"/>
              <a:cs typeface="Arial" panose="020B0604020202020204" pitchFamily="34" charset="0"/>
            </a:endParaRPr>
          </a:p>
        </p:txBody>
      </p:sp>
      <p:pic>
        <p:nvPicPr>
          <p:cNvPr id="12" name="Imagen 11" descr="Imagen que contiene persona, sostener, ventana, hombre&#10;&#10;El contenido generado por IA puede ser incorrecto.">
            <a:extLst>
              <a:ext uri="{FF2B5EF4-FFF2-40B4-BE49-F238E27FC236}">
                <a16:creationId xmlns:a16="http://schemas.microsoft.com/office/drawing/2014/main" id="{09BBDC8B-29D4-CED6-7C6B-2570E9DFD7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3295" y="1629753"/>
            <a:ext cx="2948745" cy="3786188"/>
          </a:xfrm>
          <a:prstGeom prst="rect">
            <a:avLst/>
          </a:prstGeom>
        </p:spPr>
      </p:pic>
    </p:spTree>
    <p:extLst>
      <p:ext uri="{BB962C8B-B14F-4D97-AF65-F5344CB8AC3E}">
        <p14:creationId xmlns:p14="http://schemas.microsoft.com/office/powerpoint/2010/main" val="3167420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1245837C-9EC7-A256-A9F1-1E56BD3BA4DD}"/>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707ADF2-4AED-9636-7508-F3DC7BB88DAF}"/>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54B14F58-0EC8-95FF-771C-0D560F23F08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55C7A79A-07F9-6D8C-6131-4FBA1761E1F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055D3C95-E2B6-1238-0FD9-7EB08A1AD442}"/>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6FC729CD-3BA0-C53B-A3F2-0EA93394EDD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29FEC316-7EA9-BF15-AF77-1127ED1803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pic>
        <p:nvPicPr>
          <p:cNvPr id="1026" name="Picture 2" descr="No Image Images – Browse 255,400 Stock Photos, Vectors, and ...">
            <a:extLst>
              <a:ext uri="{FF2B5EF4-FFF2-40B4-BE49-F238E27FC236}">
                <a16:creationId xmlns:a16="http://schemas.microsoft.com/office/drawing/2014/main" id="{151F3EA1-DC0D-18FC-F1F6-5C42485145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1314652" y="2108302"/>
            <a:ext cx="3009899" cy="30199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o Image Images – Browse 255,400 Stock Photos, Vectors, and ...">
            <a:extLst>
              <a:ext uri="{FF2B5EF4-FFF2-40B4-BE49-F238E27FC236}">
                <a16:creationId xmlns:a16="http://schemas.microsoft.com/office/drawing/2014/main" id="{CABA50A7-EF7D-6D9C-082F-0C1E19B8D5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4806880" y="2108301"/>
            <a:ext cx="3009899" cy="30199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o Image Images – Browse 255,400 Stock Photos, Vectors, and ...">
            <a:extLst>
              <a:ext uri="{FF2B5EF4-FFF2-40B4-BE49-F238E27FC236}">
                <a16:creationId xmlns:a16="http://schemas.microsoft.com/office/drawing/2014/main" id="{C90F4F10-9708-EDDC-71DB-8469A1A294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8391526" y="2116603"/>
            <a:ext cx="3009899" cy="3019953"/>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a:extLst>
              <a:ext uri="{FF2B5EF4-FFF2-40B4-BE49-F238E27FC236}">
                <a16:creationId xmlns:a16="http://schemas.microsoft.com/office/drawing/2014/main" id="{84F96351-1795-3C65-73A4-88EFA5FA2D77}"/>
              </a:ext>
            </a:extLst>
          </p:cNvPr>
          <p:cNvSpPr txBox="1">
            <a:spLocks/>
          </p:cNvSpPr>
          <p:nvPr/>
        </p:nvSpPr>
        <p:spPr>
          <a:xfrm>
            <a:off x="1209675" y="5948067"/>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Russ</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Cosgrove</a:t>
            </a:r>
            <a:r>
              <a:rPr lang="es-MX" sz="2000" b="1" dirty="0">
                <a:solidFill>
                  <a:schemeClr val="bg1"/>
                </a:solidFill>
                <a:latin typeface="Arial" panose="020B0604020202020204" pitchFamily="34" charset="0"/>
                <a:cs typeface="Arial" panose="020B0604020202020204" pitchFamily="34" charset="0"/>
              </a:rPr>
              <a:t> (2002)</a:t>
            </a:r>
            <a:endParaRPr lang="en-US" sz="2000" b="1" dirty="0">
              <a:solidFill>
                <a:schemeClr val="bg1"/>
              </a:solidFill>
              <a:latin typeface="Arial" panose="020B0604020202020204" pitchFamily="34" charset="0"/>
              <a:cs typeface="Arial" panose="020B0604020202020204" pitchFamily="34" charset="0"/>
            </a:endParaRPr>
          </a:p>
        </p:txBody>
      </p:sp>
      <p:sp>
        <p:nvSpPr>
          <p:cNvPr id="11" name="Marcador de contenido 2">
            <a:extLst>
              <a:ext uri="{FF2B5EF4-FFF2-40B4-BE49-F238E27FC236}">
                <a16:creationId xmlns:a16="http://schemas.microsoft.com/office/drawing/2014/main" id="{9A9DBDE7-D084-C629-020C-4BD95D50FAE6}"/>
              </a:ext>
            </a:extLst>
          </p:cNvPr>
          <p:cNvSpPr txBox="1">
            <a:spLocks/>
          </p:cNvSpPr>
          <p:nvPr/>
        </p:nvSpPr>
        <p:spPr>
          <a:xfrm>
            <a:off x="4697341" y="5948067"/>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Tammie</a:t>
            </a:r>
            <a:r>
              <a:rPr lang="es-MX" sz="2000" b="1" dirty="0">
                <a:solidFill>
                  <a:schemeClr val="bg1"/>
                </a:solidFill>
                <a:latin typeface="Arial" panose="020B0604020202020204" pitchFamily="34" charset="0"/>
                <a:cs typeface="Arial" panose="020B0604020202020204" pitchFamily="34" charset="0"/>
              </a:rPr>
              <a:t> Nelson (2003)</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9D97387F-8FB2-F0B4-B2BE-69DB4DD516ED}"/>
              </a:ext>
            </a:extLst>
          </p:cNvPr>
          <p:cNvSpPr txBox="1">
            <a:spLocks/>
          </p:cNvSpPr>
          <p:nvPr/>
        </p:nvSpPr>
        <p:spPr>
          <a:xfrm>
            <a:off x="8185007" y="5948067"/>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Lori Ellison (2004)</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706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6BC03C00-323B-BC2B-DF60-B53C27FC754D}"/>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7340F30D-E890-34DE-B337-26A02C4B327E}"/>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a:solidFill>
                  <a:schemeClr val="bg1"/>
                </a:solidFill>
              </a:rPr>
              <a:t>Misión y Visión</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02ADE401-7A05-F0CC-D687-BC7F326FDF05}"/>
              </a:ext>
            </a:extLst>
          </p:cNvPr>
          <p:cNvSpPr txBox="1"/>
          <p:nvPr/>
        </p:nvSpPr>
        <p:spPr>
          <a:xfrm>
            <a:off x="856398" y="1541919"/>
            <a:ext cx="10911739" cy="39703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800" b="1" i="0" u="none" strike="noStrike" kern="1200" cap="none" spc="0" normalizeH="0" baseline="0" noProof="0" dirty="0">
              <a:ln>
                <a:noFill/>
              </a:ln>
              <a:solidFill>
                <a:srgbClr val="4E95D9"/>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3200" b="1" i="0" u="none" strike="noStrike" kern="1200" cap="none" spc="0" normalizeH="0" baseline="0" noProof="0" dirty="0">
                <a:ln>
                  <a:noFill/>
                </a:ln>
                <a:solidFill>
                  <a:srgbClr val="4E95D9"/>
                </a:solidFill>
                <a:effectLst/>
                <a:uLnTx/>
                <a:uFillTx/>
                <a:latin typeface="Aptos" panose="02110004020202020204"/>
                <a:ea typeface="+mn-ea"/>
                <a:cs typeface="+mn-cs"/>
              </a:rPr>
              <a:t>Nuestra misión: </a:t>
            </a:r>
            <a:r>
              <a:rPr kumimoji="0" lang="es-ES" sz="3200" i="0" u="none" strike="noStrike" kern="1200" cap="none" spc="0" normalizeH="0" baseline="0" noProof="0" dirty="0">
                <a:ln>
                  <a:noFill/>
                </a:ln>
                <a:solidFill>
                  <a:schemeClr val="bg1"/>
                </a:solidFill>
                <a:effectLst/>
                <a:uLnTx/>
                <a:uFillTx/>
                <a:latin typeface="Aptos" panose="02110004020202020204"/>
                <a:ea typeface="+mn-ea"/>
                <a:cs typeface="+mn-cs"/>
              </a:rPr>
              <a:t>Nos comprometemos a fomentar entornos saludables para que las mujeres tengan éxito en los espacios de cuero y kink, brindando educación, programación y apoyo financiero.</a:t>
            </a:r>
          </a:p>
          <a:p>
            <a:pPr marR="0" lvl="0" algn="l" defTabSz="914400" rtl="0" eaLnBrk="1" fontAlgn="auto" latinLnBrk="0" hangingPunct="1">
              <a:lnSpc>
                <a:spcPct val="100000"/>
              </a:lnSpc>
              <a:spcBef>
                <a:spcPts val="0"/>
              </a:spcBef>
              <a:spcAft>
                <a:spcPts val="0"/>
              </a:spcAft>
              <a:buClrTx/>
              <a:buSzTx/>
              <a:tabLst/>
              <a:defRPr/>
            </a:pPr>
            <a:endParaRPr kumimoji="0" lang="es-ES" sz="3200" b="1" i="0" u="none" strike="noStrike" kern="1200" cap="none" spc="0" normalizeH="0" baseline="0" noProof="0" dirty="0">
              <a:ln>
                <a:noFill/>
              </a:ln>
              <a:solidFill>
                <a:srgbClr val="4E95D9"/>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3200" b="1" i="0" u="none" strike="noStrike" kern="1200" cap="none" spc="0" normalizeH="0" baseline="0" noProof="0" dirty="0">
                <a:ln>
                  <a:noFill/>
                </a:ln>
                <a:solidFill>
                  <a:srgbClr val="4E95D9"/>
                </a:solidFill>
                <a:effectLst/>
                <a:uLnTx/>
                <a:uFillTx/>
                <a:latin typeface="Aptos" panose="02110004020202020204"/>
                <a:ea typeface="+mn-ea"/>
                <a:cs typeface="+mn-cs"/>
              </a:rPr>
              <a:t>Nuestra visión: </a:t>
            </a:r>
            <a:r>
              <a:rPr kumimoji="0" lang="es-ES" sz="3200" i="0" u="none" strike="noStrike" kern="1200" cap="none" spc="0" normalizeH="0" baseline="0" noProof="0" dirty="0">
                <a:ln>
                  <a:noFill/>
                </a:ln>
                <a:solidFill>
                  <a:schemeClr val="bg1"/>
                </a:solidFill>
                <a:effectLst/>
                <a:uLnTx/>
                <a:uFillTx/>
                <a:latin typeface="Aptos" panose="02110004020202020204"/>
                <a:ea typeface="+mn-ea"/>
                <a:cs typeface="+mn-cs"/>
              </a:rPr>
              <a:t>Apoyar y activar las comunidades de cuero de mujeres.</a:t>
            </a:r>
            <a:endParaRPr kumimoji="0" lang="es-MX" sz="320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B4F5F003-6612-8A83-1DD9-4A296E1D7CB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0AD0B44D-08E2-6A76-9D1B-DA77FA8E18E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91069FF7-00F5-821E-8D8D-BA2B5C351687}"/>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DB91B878-C6F4-713C-F6C5-0AC545040F1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AEC8FA6B-E09A-D35E-80A5-836026C66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Tree>
    <p:extLst>
      <p:ext uri="{BB962C8B-B14F-4D97-AF65-F5344CB8AC3E}">
        <p14:creationId xmlns:p14="http://schemas.microsoft.com/office/powerpoint/2010/main" val="3244519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8857EDCB-C2AC-DDA4-95AD-E0CEC57F686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B0EA24EF-1CE2-FAD1-8958-66068334EC44}"/>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8A020B53-EEED-83AD-02DE-D89294DFC51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D85250E0-C373-864A-09C0-A77D3B657F3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F5BD275C-27C8-6268-B008-CD1E7813C095}"/>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4F008286-8233-4B9C-C07D-A97E5349280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37E72EDC-C19E-1375-A030-229B715E20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pic>
        <p:nvPicPr>
          <p:cNvPr id="1026" name="Picture 2" descr="No Image Images – Browse 255,400 Stock Photos, Vectors, and ...">
            <a:extLst>
              <a:ext uri="{FF2B5EF4-FFF2-40B4-BE49-F238E27FC236}">
                <a16:creationId xmlns:a16="http://schemas.microsoft.com/office/drawing/2014/main" id="{3904356B-C2D4-8845-0670-2C3702D7A5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1286077" y="2255899"/>
            <a:ext cx="3009899" cy="3019953"/>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645C7ADB-FC43-9F92-290F-D01671523629}"/>
              </a:ext>
            </a:extLst>
          </p:cNvPr>
          <p:cNvSpPr txBox="1">
            <a:spLocks/>
          </p:cNvSpPr>
          <p:nvPr/>
        </p:nvSpPr>
        <p:spPr>
          <a:xfrm>
            <a:off x="1181100" y="60956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Jessi Holman </a:t>
            </a:r>
            <a:r>
              <a:rPr lang="es-MX" sz="2000" b="1" dirty="0" err="1">
                <a:solidFill>
                  <a:schemeClr val="bg1"/>
                </a:solidFill>
                <a:latin typeface="Arial" panose="020B0604020202020204" pitchFamily="34" charset="0"/>
                <a:cs typeface="Arial" panose="020B0604020202020204" pitchFamily="34" charset="0"/>
              </a:rPr>
              <a:t>Ahart</a:t>
            </a:r>
            <a:r>
              <a:rPr lang="es-MX" sz="2000" b="1" dirty="0">
                <a:solidFill>
                  <a:schemeClr val="bg1"/>
                </a:solidFill>
                <a:latin typeface="Arial" panose="020B0604020202020204" pitchFamily="34" charset="0"/>
                <a:cs typeface="Arial" panose="020B0604020202020204" pitchFamily="34" charset="0"/>
              </a:rPr>
              <a:t> (2005)</a:t>
            </a:r>
            <a:endParaRPr lang="en-US" sz="2000" b="1" dirty="0">
              <a:solidFill>
                <a:schemeClr val="bg1"/>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C9D91BFE-81DF-BE7B-58CB-7889A74DE8A1}"/>
              </a:ext>
            </a:extLst>
          </p:cNvPr>
          <p:cNvSpPr txBox="1">
            <a:spLocks/>
          </p:cNvSpPr>
          <p:nvPr/>
        </p:nvSpPr>
        <p:spPr>
          <a:xfrm>
            <a:off x="4668766" y="60956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Lady </a:t>
            </a:r>
            <a:r>
              <a:rPr lang="es-MX" sz="2000" b="1" dirty="0" err="1">
                <a:solidFill>
                  <a:schemeClr val="bg1"/>
                </a:solidFill>
                <a:latin typeface="Arial" panose="020B0604020202020204" pitchFamily="34" charset="0"/>
                <a:cs typeface="Arial" panose="020B0604020202020204" pitchFamily="34" charset="0"/>
              </a:rPr>
              <a:t>Faye</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Falconeer</a:t>
            </a:r>
            <a:r>
              <a:rPr lang="es-MX" sz="2000" b="1" dirty="0">
                <a:solidFill>
                  <a:schemeClr val="bg1"/>
                </a:solidFill>
                <a:latin typeface="Arial" panose="020B0604020202020204" pitchFamily="34" charset="0"/>
                <a:cs typeface="Arial" panose="020B0604020202020204" pitchFamily="34" charset="0"/>
              </a:rPr>
              <a:t> (2006)</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E74FBBC1-09B9-2BA3-4D27-523B4B632726}"/>
              </a:ext>
            </a:extLst>
          </p:cNvPr>
          <p:cNvSpPr txBox="1">
            <a:spLocks/>
          </p:cNvSpPr>
          <p:nvPr/>
        </p:nvSpPr>
        <p:spPr>
          <a:xfrm>
            <a:off x="8156432" y="60956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Lauren Ide (2007)</a:t>
            </a:r>
            <a:endParaRPr lang="en-US" sz="2000" b="1" dirty="0">
              <a:solidFill>
                <a:schemeClr val="bg1"/>
              </a:solidFill>
              <a:latin typeface="Arial" panose="020B0604020202020204" pitchFamily="34" charset="0"/>
              <a:cs typeface="Arial" panose="020B0604020202020204" pitchFamily="34" charset="0"/>
            </a:endParaRPr>
          </a:p>
        </p:txBody>
      </p:sp>
      <p:pic>
        <p:nvPicPr>
          <p:cNvPr id="7" name="Imagen 6" descr="Mujer sonriendo con lentes&#10;&#10;El contenido generado por IA puede ser incorrecto.">
            <a:extLst>
              <a:ext uri="{FF2B5EF4-FFF2-40B4-BE49-F238E27FC236}">
                <a16:creationId xmlns:a16="http://schemas.microsoft.com/office/drawing/2014/main" id="{C0C5B92B-CA71-2D71-E9F5-C2D7441A35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533" y="2180722"/>
            <a:ext cx="3191581" cy="3170304"/>
          </a:xfrm>
          <a:prstGeom prst="rect">
            <a:avLst/>
          </a:prstGeom>
        </p:spPr>
      </p:pic>
      <p:pic>
        <p:nvPicPr>
          <p:cNvPr id="11" name="Imagen 10">
            <a:extLst>
              <a:ext uri="{FF2B5EF4-FFF2-40B4-BE49-F238E27FC236}">
                <a16:creationId xmlns:a16="http://schemas.microsoft.com/office/drawing/2014/main" id="{8129ECB7-AC6A-A3AA-B176-2F5F77D64637}"/>
              </a:ext>
            </a:extLst>
          </p:cNvPr>
          <p:cNvPicPr>
            <a:picLocks noChangeAspect="1"/>
          </p:cNvPicPr>
          <p:nvPr/>
        </p:nvPicPr>
        <p:blipFill>
          <a:blip r:embed="rId9"/>
          <a:srcRect l="9604" t="1843" r="6705" b="-1"/>
          <a:stretch/>
        </p:blipFill>
        <p:spPr>
          <a:xfrm>
            <a:off x="4919113" y="1476005"/>
            <a:ext cx="2856242" cy="4491367"/>
          </a:xfrm>
          <a:prstGeom prst="rect">
            <a:avLst/>
          </a:prstGeom>
        </p:spPr>
      </p:pic>
    </p:spTree>
    <p:extLst>
      <p:ext uri="{BB962C8B-B14F-4D97-AF65-F5344CB8AC3E}">
        <p14:creationId xmlns:p14="http://schemas.microsoft.com/office/powerpoint/2010/main" val="1968410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EAF89DD3-B2D8-686E-EA61-FB327A4A4506}"/>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45CD99CD-7CF7-E66F-52E6-7829B61E9F55}"/>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2F6B7787-575E-A0DE-2751-841A30F2564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50BBBE20-C2D0-FB49-9FDA-CAD3260BCFF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09140AB9-B88E-195D-131A-72822D8ED69C}"/>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0C9CAD49-808A-62F8-F96F-23E3CF7B7E1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C4ABA66D-EA3C-FE64-4D6E-BE2D39691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6" name="Marcador de contenido 2">
            <a:extLst>
              <a:ext uri="{FF2B5EF4-FFF2-40B4-BE49-F238E27FC236}">
                <a16:creationId xmlns:a16="http://schemas.microsoft.com/office/drawing/2014/main" id="{29F9B0B0-D269-CF4D-47AB-878BE4D87913}"/>
              </a:ext>
            </a:extLst>
          </p:cNvPr>
          <p:cNvSpPr txBox="1">
            <a:spLocks/>
          </p:cNvSpPr>
          <p:nvPr/>
        </p:nvSpPr>
        <p:spPr>
          <a:xfrm>
            <a:off x="1266825" y="6271917"/>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rgbClr val="000000"/>
                </a:solidFill>
                <a:latin typeface="Arial" panose="020B0604020202020204" pitchFamily="34" charset="0"/>
                <a:cs typeface="Arial" panose="020B0604020202020204" pitchFamily="34" charset="0"/>
              </a:rPr>
              <a:t> </a:t>
            </a:r>
            <a:r>
              <a:rPr lang="es-MX" sz="2000" b="1" dirty="0">
                <a:solidFill>
                  <a:schemeClr val="bg1"/>
                </a:solidFill>
                <a:latin typeface="Arial" panose="020B0604020202020204" pitchFamily="34" charset="0"/>
                <a:cs typeface="Arial" panose="020B0604020202020204" pitchFamily="34" charset="0"/>
              </a:rPr>
              <a:t>Hobbit Joost (2008)</a:t>
            </a:r>
            <a:endParaRPr lang="en-US" sz="2000" b="1" dirty="0">
              <a:solidFill>
                <a:schemeClr val="bg1"/>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449836A6-939F-831F-8B42-458780C4BA36}"/>
              </a:ext>
            </a:extLst>
          </p:cNvPr>
          <p:cNvSpPr txBox="1">
            <a:spLocks/>
          </p:cNvSpPr>
          <p:nvPr/>
        </p:nvSpPr>
        <p:spPr>
          <a:xfrm>
            <a:off x="4754491" y="6271917"/>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Lamalani</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Siverts</a:t>
            </a:r>
            <a:r>
              <a:rPr lang="es-MX" sz="2000" b="1" dirty="0">
                <a:solidFill>
                  <a:schemeClr val="bg1"/>
                </a:solidFill>
                <a:latin typeface="Arial" panose="020B0604020202020204" pitchFamily="34" charset="0"/>
                <a:cs typeface="Arial" panose="020B0604020202020204" pitchFamily="34" charset="0"/>
              </a:rPr>
              <a:t> (2009)</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0DD255CA-FC4A-41CB-7EA5-D1EF772A5C4B}"/>
              </a:ext>
            </a:extLst>
          </p:cNvPr>
          <p:cNvSpPr txBox="1">
            <a:spLocks/>
          </p:cNvSpPr>
          <p:nvPr/>
        </p:nvSpPr>
        <p:spPr>
          <a:xfrm>
            <a:off x="8242157" y="6271917"/>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rgbClr val="000000"/>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Mollena</a:t>
            </a:r>
            <a:r>
              <a:rPr lang="es-MX" sz="2000" b="1" dirty="0">
                <a:solidFill>
                  <a:schemeClr val="bg1"/>
                </a:solidFill>
                <a:latin typeface="Arial" panose="020B0604020202020204" pitchFamily="34" charset="0"/>
                <a:cs typeface="Arial" panose="020B0604020202020204" pitchFamily="34" charset="0"/>
              </a:rPr>
              <a:t> Williams (2010)</a:t>
            </a:r>
            <a:endParaRPr lang="en-US" sz="2000" b="1" dirty="0">
              <a:solidFill>
                <a:schemeClr val="bg1"/>
              </a:solidFill>
              <a:latin typeface="Arial" panose="020B0604020202020204" pitchFamily="34" charset="0"/>
              <a:cs typeface="Arial" panose="020B0604020202020204" pitchFamily="34" charset="0"/>
            </a:endParaRPr>
          </a:p>
        </p:txBody>
      </p:sp>
      <p:pic>
        <p:nvPicPr>
          <p:cNvPr id="7" name="Imagen 6" descr="Un hombre con un traje de color negro con un florero con flores&#10;&#10;El contenido generado por IA puede ser incorrecto.">
            <a:extLst>
              <a:ext uri="{FF2B5EF4-FFF2-40B4-BE49-F238E27FC236}">
                <a16:creationId xmlns:a16="http://schemas.microsoft.com/office/drawing/2014/main" id="{B2E9398F-3BBE-1766-A3B5-F6B3F6E9B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6363" y="1546556"/>
            <a:ext cx="3009898" cy="4526888"/>
          </a:xfrm>
          <a:prstGeom prst="rect">
            <a:avLst/>
          </a:prstGeom>
        </p:spPr>
      </p:pic>
      <p:pic>
        <p:nvPicPr>
          <p:cNvPr id="11" name="Imagen 10" descr="Una persona con un vestido de color rojo&#10;&#10;El contenido generado por IA puede ser incorrecto.">
            <a:extLst>
              <a:ext uri="{FF2B5EF4-FFF2-40B4-BE49-F238E27FC236}">
                <a16:creationId xmlns:a16="http://schemas.microsoft.com/office/drawing/2014/main" id="{18E85225-51D0-3217-374F-DB4960DCFD03}"/>
              </a:ext>
            </a:extLst>
          </p:cNvPr>
          <p:cNvPicPr>
            <a:picLocks noChangeAspect="1"/>
          </p:cNvPicPr>
          <p:nvPr/>
        </p:nvPicPr>
        <p:blipFill>
          <a:blip r:embed="rId8">
            <a:extLst>
              <a:ext uri="{28A0092B-C50C-407E-A947-70E740481C1C}">
                <a14:useLocalDpi xmlns:a14="http://schemas.microsoft.com/office/drawing/2010/main" val="0"/>
              </a:ext>
            </a:extLst>
          </a:blip>
          <a:srcRect l="7949"/>
          <a:stretch/>
        </p:blipFill>
        <p:spPr>
          <a:xfrm>
            <a:off x="8429474" y="1486185"/>
            <a:ext cx="2854339" cy="4647630"/>
          </a:xfrm>
          <a:prstGeom prst="rect">
            <a:avLst/>
          </a:prstGeom>
        </p:spPr>
      </p:pic>
      <p:pic>
        <p:nvPicPr>
          <p:cNvPr id="12" name="Imagen 11" descr="Imagen que contiene persona, parado, hombre, sostener&#10;&#10;El contenido generado por IA puede ser incorrecto.">
            <a:extLst>
              <a:ext uri="{FF2B5EF4-FFF2-40B4-BE49-F238E27FC236}">
                <a16:creationId xmlns:a16="http://schemas.microsoft.com/office/drawing/2014/main" id="{19C82771-F52F-1347-A0C4-AFB0AA20BB2F}"/>
              </a:ext>
            </a:extLst>
          </p:cNvPr>
          <p:cNvPicPr>
            <a:picLocks noChangeAspect="1"/>
          </p:cNvPicPr>
          <p:nvPr/>
        </p:nvPicPr>
        <p:blipFill>
          <a:blip r:embed="rId9">
            <a:extLst>
              <a:ext uri="{28A0092B-C50C-407E-A947-70E740481C1C}">
                <a14:useLocalDpi xmlns:a14="http://schemas.microsoft.com/office/drawing/2010/main" val="0"/>
              </a:ext>
            </a:extLst>
          </a:blip>
          <a:srcRect l="4009" r="45903" b="39167"/>
          <a:stretch/>
        </p:blipFill>
        <p:spPr>
          <a:xfrm>
            <a:off x="4997461" y="1399824"/>
            <a:ext cx="2690814" cy="4820351"/>
          </a:xfrm>
          <a:prstGeom prst="rect">
            <a:avLst/>
          </a:prstGeom>
        </p:spPr>
      </p:pic>
    </p:spTree>
    <p:extLst>
      <p:ext uri="{BB962C8B-B14F-4D97-AF65-F5344CB8AC3E}">
        <p14:creationId xmlns:p14="http://schemas.microsoft.com/office/powerpoint/2010/main" val="1044351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FD13587E-4886-791A-7217-BB3512DE1A7B}"/>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48D14D16-0DBC-0917-6DDA-CE38DA5D4DB5}"/>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6E6C78C0-75E3-1CF8-347B-692774D8CD5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7FB478E4-EEFC-7FB5-321C-6B15325D335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D29DE2C2-49C6-FB7A-F4B0-6B8DB475E576}"/>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A73EE376-B85B-DF9D-0DCD-6C13F605F96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1CB53CF8-8E27-3310-D9BB-D9D13CCA5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6" name="Marcador de contenido 2">
            <a:extLst>
              <a:ext uri="{FF2B5EF4-FFF2-40B4-BE49-F238E27FC236}">
                <a16:creationId xmlns:a16="http://schemas.microsoft.com/office/drawing/2014/main" id="{F2FF61F1-040A-8506-DD7D-BB75992A8D32}"/>
              </a:ext>
            </a:extLst>
          </p:cNvPr>
          <p:cNvSpPr txBox="1">
            <a:spLocks/>
          </p:cNvSpPr>
          <p:nvPr/>
        </p:nvSpPr>
        <p:spPr>
          <a:xfrm>
            <a:off x="1285875" y="630049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Sara </a:t>
            </a:r>
            <a:r>
              <a:rPr lang="es-MX" sz="2000" b="1" dirty="0" err="1">
                <a:solidFill>
                  <a:schemeClr val="bg1"/>
                </a:solidFill>
                <a:latin typeface="Arial" panose="020B0604020202020204" pitchFamily="34" charset="0"/>
                <a:cs typeface="Arial" panose="020B0604020202020204" pitchFamily="34" charset="0"/>
              </a:rPr>
              <a:t>Vibes</a:t>
            </a:r>
            <a:r>
              <a:rPr lang="es-MX" sz="2000" b="1" dirty="0">
                <a:solidFill>
                  <a:schemeClr val="bg1"/>
                </a:solidFill>
                <a:latin typeface="Arial" panose="020B0604020202020204" pitchFamily="34" charset="0"/>
                <a:cs typeface="Arial" panose="020B0604020202020204" pitchFamily="34" charset="0"/>
              </a:rPr>
              <a:t> (2011)</a:t>
            </a:r>
            <a:endParaRPr lang="en-US" sz="2000" b="1" dirty="0">
              <a:solidFill>
                <a:schemeClr val="bg1"/>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234849E1-3C49-3352-67ED-6BE9E74B30A6}"/>
              </a:ext>
            </a:extLst>
          </p:cNvPr>
          <p:cNvSpPr txBox="1">
            <a:spLocks/>
          </p:cNvSpPr>
          <p:nvPr/>
        </p:nvSpPr>
        <p:spPr>
          <a:xfrm>
            <a:off x="4773541" y="630049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Synn</a:t>
            </a:r>
            <a:r>
              <a:rPr lang="es-MX" sz="2000" b="1" dirty="0">
                <a:solidFill>
                  <a:schemeClr val="bg1"/>
                </a:solidFill>
                <a:latin typeface="Arial" panose="020B0604020202020204" pitchFamily="34" charset="0"/>
                <a:cs typeface="Arial" panose="020B0604020202020204" pitchFamily="34" charset="0"/>
              </a:rPr>
              <a:t> Evans (2012)</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3F7F66F8-C471-1865-7C3B-3A9FC5A83831}"/>
              </a:ext>
            </a:extLst>
          </p:cNvPr>
          <p:cNvSpPr txBox="1">
            <a:spLocks/>
          </p:cNvSpPr>
          <p:nvPr/>
        </p:nvSpPr>
        <p:spPr>
          <a:xfrm>
            <a:off x="8261207" y="630049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Sarha</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Shaubach</a:t>
            </a:r>
            <a:r>
              <a:rPr lang="es-MX" sz="2000" b="1" dirty="0">
                <a:solidFill>
                  <a:schemeClr val="bg1"/>
                </a:solidFill>
                <a:latin typeface="Arial" panose="020B0604020202020204" pitchFamily="34" charset="0"/>
                <a:cs typeface="Arial" panose="020B0604020202020204" pitchFamily="34" charset="0"/>
              </a:rPr>
              <a:t> (2013)</a:t>
            </a:r>
            <a:endParaRPr lang="en-US" sz="2000" b="1" dirty="0">
              <a:solidFill>
                <a:schemeClr val="bg1"/>
              </a:solidFill>
              <a:latin typeface="Arial" panose="020B0604020202020204" pitchFamily="34" charset="0"/>
              <a:cs typeface="Arial" panose="020B0604020202020204" pitchFamily="34" charset="0"/>
            </a:endParaRPr>
          </a:p>
        </p:txBody>
      </p:sp>
      <p:pic>
        <p:nvPicPr>
          <p:cNvPr id="7" name="Imagen 6" descr="Un joven sonriendo con una playera de color azul&#10;&#10;El contenido generado por IA puede ser incorrecto.">
            <a:extLst>
              <a:ext uri="{FF2B5EF4-FFF2-40B4-BE49-F238E27FC236}">
                <a16:creationId xmlns:a16="http://schemas.microsoft.com/office/drawing/2014/main" id="{EFE53F9F-3940-BC25-6FBD-1053CBC3804A}"/>
              </a:ext>
            </a:extLst>
          </p:cNvPr>
          <p:cNvPicPr>
            <a:picLocks noChangeAspect="1"/>
          </p:cNvPicPr>
          <p:nvPr/>
        </p:nvPicPr>
        <p:blipFill>
          <a:blip r:embed="rId7">
            <a:extLst>
              <a:ext uri="{28A0092B-C50C-407E-A947-70E740481C1C}">
                <a14:useLocalDpi xmlns:a14="http://schemas.microsoft.com/office/drawing/2010/main" val="0"/>
              </a:ext>
            </a:extLst>
          </a:blip>
          <a:srcRect l="7921" r="10829"/>
          <a:stretch/>
        </p:blipFill>
        <p:spPr>
          <a:xfrm>
            <a:off x="8460051" y="1515468"/>
            <a:ext cx="2831286" cy="4646213"/>
          </a:xfrm>
          <a:prstGeom prst="rect">
            <a:avLst/>
          </a:prstGeom>
        </p:spPr>
      </p:pic>
      <p:pic>
        <p:nvPicPr>
          <p:cNvPr id="11" name="Imagen 10" descr="Un par de personas de pie&#10;&#10;El contenido generado por IA puede ser incorrecto.">
            <a:extLst>
              <a:ext uri="{FF2B5EF4-FFF2-40B4-BE49-F238E27FC236}">
                <a16:creationId xmlns:a16="http://schemas.microsoft.com/office/drawing/2014/main" id="{996BCDF8-C585-FB47-F1ED-B5540ED29893}"/>
              </a:ext>
            </a:extLst>
          </p:cNvPr>
          <p:cNvPicPr>
            <a:picLocks noChangeAspect="1"/>
          </p:cNvPicPr>
          <p:nvPr/>
        </p:nvPicPr>
        <p:blipFill>
          <a:blip r:embed="rId8">
            <a:extLst>
              <a:ext uri="{28A0092B-C50C-407E-A947-70E740481C1C}">
                <a14:useLocalDpi xmlns:a14="http://schemas.microsoft.com/office/drawing/2010/main" val="0"/>
              </a:ext>
            </a:extLst>
          </a:blip>
          <a:srcRect l="32462" r="28423"/>
          <a:stretch/>
        </p:blipFill>
        <p:spPr>
          <a:xfrm>
            <a:off x="5105400" y="1425575"/>
            <a:ext cx="2650131" cy="4826000"/>
          </a:xfrm>
          <a:prstGeom prst="rect">
            <a:avLst/>
          </a:prstGeom>
        </p:spPr>
      </p:pic>
      <p:pic>
        <p:nvPicPr>
          <p:cNvPr id="12" name="Imagen 11">
            <a:extLst>
              <a:ext uri="{FF2B5EF4-FFF2-40B4-BE49-F238E27FC236}">
                <a16:creationId xmlns:a16="http://schemas.microsoft.com/office/drawing/2014/main" id="{7B9C9CFD-3186-4C38-0571-066B9010AF01}"/>
              </a:ext>
            </a:extLst>
          </p:cNvPr>
          <p:cNvPicPr>
            <a:picLocks noChangeAspect="1"/>
          </p:cNvPicPr>
          <p:nvPr/>
        </p:nvPicPr>
        <p:blipFill>
          <a:blip r:embed="rId9">
            <a:extLst>
              <a:ext uri="{28A0092B-C50C-407E-A947-70E740481C1C}">
                <a14:useLocalDpi xmlns:a14="http://schemas.microsoft.com/office/drawing/2010/main" val="0"/>
              </a:ext>
            </a:extLst>
          </a:blip>
          <a:srcRect l="45345" r="1207"/>
          <a:stretch/>
        </p:blipFill>
        <p:spPr>
          <a:xfrm>
            <a:off x="1448130" y="2114549"/>
            <a:ext cx="2952750" cy="3448050"/>
          </a:xfrm>
          <a:prstGeom prst="rect">
            <a:avLst/>
          </a:prstGeom>
        </p:spPr>
      </p:pic>
    </p:spTree>
    <p:extLst>
      <p:ext uri="{BB962C8B-B14F-4D97-AF65-F5344CB8AC3E}">
        <p14:creationId xmlns:p14="http://schemas.microsoft.com/office/powerpoint/2010/main" val="3004703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4BD375AA-AD53-780E-E199-AB35DA3DE887}"/>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B6EC43EE-495C-A15D-3918-06CADBEFFEAF}"/>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3047EC20-B8BE-27F6-7E7E-17CA5346455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73E0F5E2-6296-2061-D510-4248DF1D8A1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D9575ACA-BA40-A63E-202C-34D384A86F35}"/>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874B86CC-AE2F-8CA1-C604-DB4F691A14C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788E6E6A-F605-0B19-00E0-EC8C12137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6" name="Marcador de contenido 2">
            <a:extLst>
              <a:ext uri="{FF2B5EF4-FFF2-40B4-BE49-F238E27FC236}">
                <a16:creationId xmlns:a16="http://schemas.microsoft.com/office/drawing/2014/main" id="{F9CA5C4A-7D13-32A5-2EEA-79C8B59252F1}"/>
              </a:ext>
            </a:extLst>
          </p:cNvPr>
          <p:cNvSpPr txBox="1">
            <a:spLocks/>
          </p:cNvSpPr>
          <p:nvPr/>
        </p:nvSpPr>
        <p:spPr>
          <a:xfrm>
            <a:off x="1247775" y="6328926"/>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Patty (2014)</a:t>
            </a:r>
            <a:endParaRPr lang="en-US" sz="2000" b="1" dirty="0">
              <a:solidFill>
                <a:schemeClr val="bg1"/>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F2B1F382-6662-7E37-121A-3BBB7A1B2099}"/>
              </a:ext>
            </a:extLst>
          </p:cNvPr>
          <p:cNvSpPr txBox="1">
            <a:spLocks/>
          </p:cNvSpPr>
          <p:nvPr/>
        </p:nvSpPr>
        <p:spPr>
          <a:xfrm>
            <a:off x="4735441" y="6328926"/>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Tina M. (</a:t>
            </a:r>
            <a:r>
              <a:rPr lang="es-MX" sz="2000" b="1" dirty="0" err="1">
                <a:solidFill>
                  <a:schemeClr val="bg1"/>
                </a:solidFill>
                <a:latin typeface="Arial" panose="020B0604020202020204" pitchFamily="34" charset="0"/>
                <a:cs typeface="Arial" panose="020B0604020202020204" pitchFamily="34" charset="0"/>
              </a:rPr>
              <a:t>Sarge</a:t>
            </a:r>
            <a:r>
              <a:rPr lang="es-MX" sz="2000" b="1" dirty="0">
                <a:solidFill>
                  <a:schemeClr val="bg1"/>
                </a:solidFill>
                <a:latin typeface="Arial" panose="020B0604020202020204" pitchFamily="34" charset="0"/>
                <a:cs typeface="Arial" panose="020B0604020202020204" pitchFamily="34" charset="0"/>
              </a:rPr>
              <a:t>) (2015)</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2390281D-CF04-9E12-EAAB-95D7C00F3D36}"/>
              </a:ext>
            </a:extLst>
          </p:cNvPr>
          <p:cNvSpPr txBox="1">
            <a:spLocks/>
          </p:cNvSpPr>
          <p:nvPr/>
        </p:nvSpPr>
        <p:spPr>
          <a:xfrm>
            <a:off x="8223107" y="6328926"/>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Lascivious</a:t>
            </a:r>
            <a:r>
              <a:rPr lang="es-MX" sz="2000" b="1" dirty="0">
                <a:solidFill>
                  <a:schemeClr val="bg1"/>
                </a:solidFill>
                <a:latin typeface="Arial" panose="020B0604020202020204" pitchFamily="34" charset="0"/>
                <a:cs typeface="Arial" panose="020B0604020202020204" pitchFamily="34" charset="0"/>
              </a:rPr>
              <a:t> Jane (2016)</a:t>
            </a:r>
            <a:endParaRPr lang="en-US" sz="2000" b="1" dirty="0">
              <a:solidFill>
                <a:schemeClr val="bg1"/>
              </a:solidFill>
              <a:latin typeface="Arial" panose="020B0604020202020204" pitchFamily="34" charset="0"/>
              <a:cs typeface="Arial" panose="020B0604020202020204" pitchFamily="34" charset="0"/>
            </a:endParaRPr>
          </a:p>
        </p:txBody>
      </p:sp>
      <p:pic>
        <p:nvPicPr>
          <p:cNvPr id="7" name="Imagen 6" descr="Un hombre vestido de militar&#10;&#10;El contenido generado por IA puede ser incorrecto.">
            <a:extLst>
              <a:ext uri="{FF2B5EF4-FFF2-40B4-BE49-F238E27FC236}">
                <a16:creationId xmlns:a16="http://schemas.microsoft.com/office/drawing/2014/main" id="{7F834F09-84ED-71B7-FC07-3E677E37819F}"/>
              </a:ext>
            </a:extLst>
          </p:cNvPr>
          <p:cNvPicPr>
            <a:picLocks noChangeAspect="1"/>
          </p:cNvPicPr>
          <p:nvPr/>
        </p:nvPicPr>
        <p:blipFill>
          <a:blip r:embed="rId7">
            <a:extLst>
              <a:ext uri="{28A0092B-C50C-407E-A947-70E740481C1C}">
                <a14:useLocalDpi xmlns:a14="http://schemas.microsoft.com/office/drawing/2010/main" val="0"/>
              </a:ext>
            </a:extLst>
          </a:blip>
          <a:srcRect l="45624" r="8375" b="6500"/>
          <a:stretch/>
        </p:blipFill>
        <p:spPr>
          <a:xfrm>
            <a:off x="8337204" y="1333500"/>
            <a:ext cx="2996322" cy="4841804"/>
          </a:xfrm>
          <a:prstGeom prst="rect">
            <a:avLst/>
          </a:prstGeom>
        </p:spPr>
      </p:pic>
      <p:pic>
        <p:nvPicPr>
          <p:cNvPr id="12" name="Imagen 11" descr="Imagen que contiene persona, edificio, mujer, hombre&#10;&#10;El contenido generado por IA puede ser incorrecto.">
            <a:extLst>
              <a:ext uri="{FF2B5EF4-FFF2-40B4-BE49-F238E27FC236}">
                <a16:creationId xmlns:a16="http://schemas.microsoft.com/office/drawing/2014/main" id="{22E76124-1223-F550-44EA-DBB7D7811EE4}"/>
              </a:ext>
            </a:extLst>
          </p:cNvPr>
          <p:cNvPicPr>
            <a:picLocks noChangeAspect="1"/>
          </p:cNvPicPr>
          <p:nvPr/>
        </p:nvPicPr>
        <p:blipFill>
          <a:blip r:embed="rId8">
            <a:extLst>
              <a:ext uri="{28A0092B-C50C-407E-A947-70E740481C1C}">
                <a14:useLocalDpi xmlns:a14="http://schemas.microsoft.com/office/drawing/2010/main" val="0"/>
              </a:ext>
            </a:extLst>
          </a:blip>
          <a:srcRect l="24999" r="23501"/>
          <a:stretch/>
        </p:blipFill>
        <p:spPr>
          <a:xfrm>
            <a:off x="1413598" y="1981059"/>
            <a:ext cx="2899296" cy="3771900"/>
          </a:xfrm>
          <a:prstGeom prst="rect">
            <a:avLst/>
          </a:prstGeom>
        </p:spPr>
      </p:pic>
      <p:pic>
        <p:nvPicPr>
          <p:cNvPr id="15" name="Imagen 14" descr="Una mujer con un sombrero en la cabeza&#10;&#10;El contenido generado por IA puede ser incorrecto.">
            <a:extLst>
              <a:ext uri="{FF2B5EF4-FFF2-40B4-BE49-F238E27FC236}">
                <a16:creationId xmlns:a16="http://schemas.microsoft.com/office/drawing/2014/main" id="{E419349E-2CC9-100E-FDCD-56018CCA7C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4865" y="1622354"/>
            <a:ext cx="3040367" cy="4552950"/>
          </a:xfrm>
          <a:prstGeom prst="rect">
            <a:avLst/>
          </a:prstGeom>
        </p:spPr>
      </p:pic>
    </p:spTree>
    <p:extLst>
      <p:ext uri="{BB962C8B-B14F-4D97-AF65-F5344CB8AC3E}">
        <p14:creationId xmlns:p14="http://schemas.microsoft.com/office/powerpoint/2010/main" val="3121372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FEB60D82-5855-A0F1-F535-5E9E1C1BBB3A}"/>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24FFF408-A43B-0235-2977-2E543D23A2F2}"/>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BC8F6707-2137-8509-3E89-2163898BC6AE}"/>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BF3AD55B-A67C-1DDA-582C-393DB6F7D26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7EF600B1-EEAF-6C98-E47A-D921B8683D73}"/>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23BD9E87-8FE3-A859-0027-14FB79A3F80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264259F5-8020-7FC0-2664-3E2078C82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6" name="Marcador de contenido 2">
            <a:extLst>
              <a:ext uri="{FF2B5EF4-FFF2-40B4-BE49-F238E27FC236}">
                <a16:creationId xmlns:a16="http://schemas.microsoft.com/office/drawing/2014/main" id="{6031B309-99B4-B819-DBFC-3B64FEB1D514}"/>
              </a:ext>
            </a:extLst>
          </p:cNvPr>
          <p:cNvSpPr txBox="1">
            <a:spLocks/>
          </p:cNvSpPr>
          <p:nvPr/>
        </p:nvSpPr>
        <p:spPr>
          <a:xfrm>
            <a:off x="1209675" y="622429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Girl</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Complex</a:t>
            </a:r>
            <a:r>
              <a:rPr lang="es-MX" sz="2000" b="1" dirty="0">
                <a:solidFill>
                  <a:schemeClr val="bg1"/>
                </a:solidFill>
                <a:latin typeface="Arial" panose="020B0604020202020204" pitchFamily="34" charset="0"/>
                <a:cs typeface="Arial" panose="020B0604020202020204" pitchFamily="34" charset="0"/>
              </a:rPr>
              <a:t> (2017)</a:t>
            </a:r>
            <a:endParaRPr lang="en-US" sz="2000" b="1" dirty="0">
              <a:solidFill>
                <a:schemeClr val="bg1"/>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88E7F987-4B04-EF55-6E82-792868A2FF6A}"/>
              </a:ext>
            </a:extLst>
          </p:cNvPr>
          <p:cNvSpPr txBox="1">
            <a:spLocks/>
          </p:cNvSpPr>
          <p:nvPr/>
        </p:nvSpPr>
        <p:spPr>
          <a:xfrm>
            <a:off x="4697341" y="622429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Girl</a:t>
            </a:r>
            <a:r>
              <a:rPr lang="es-MX" sz="2000" b="1" dirty="0">
                <a:solidFill>
                  <a:schemeClr val="bg1"/>
                </a:solidFill>
                <a:latin typeface="Arial" panose="020B0604020202020204" pitchFamily="34" charset="0"/>
                <a:cs typeface="Arial" panose="020B0604020202020204" pitchFamily="34" charset="0"/>
              </a:rPr>
              <a:t> Ang (2018)</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93099829-EBE3-F1DA-EBF9-1D6E53A7ECE2}"/>
              </a:ext>
            </a:extLst>
          </p:cNvPr>
          <p:cNvSpPr txBox="1">
            <a:spLocks/>
          </p:cNvSpPr>
          <p:nvPr/>
        </p:nvSpPr>
        <p:spPr>
          <a:xfrm>
            <a:off x="8185007" y="622429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rgbClr val="000000"/>
                </a:solidFill>
                <a:latin typeface="Arial" panose="020B0604020202020204" pitchFamily="34" charset="0"/>
                <a:cs typeface="Arial" panose="020B0604020202020204" pitchFamily="34" charset="0"/>
              </a:rPr>
              <a:t> </a:t>
            </a:r>
            <a:r>
              <a:rPr lang="es-MX" sz="2000" b="1" dirty="0">
                <a:solidFill>
                  <a:schemeClr val="bg1"/>
                </a:solidFill>
                <a:latin typeface="Arial" panose="020B0604020202020204" pitchFamily="34" charset="0"/>
                <a:cs typeface="Arial" panose="020B0604020202020204" pitchFamily="34" charset="0"/>
              </a:rPr>
              <a:t>Haley Alice (2019)</a:t>
            </a:r>
            <a:endParaRPr lang="en-US" sz="2000" b="1" dirty="0">
              <a:solidFill>
                <a:schemeClr val="bg1"/>
              </a:solidFill>
              <a:latin typeface="Arial" panose="020B0604020202020204" pitchFamily="34" charset="0"/>
              <a:cs typeface="Arial" panose="020B0604020202020204" pitchFamily="34" charset="0"/>
            </a:endParaRPr>
          </a:p>
        </p:txBody>
      </p:sp>
      <p:pic>
        <p:nvPicPr>
          <p:cNvPr id="7" name="Imagen 6" descr="Un grupo de personas posando para la cámara con un vestido de color negro&#10;&#10;El contenido generado por IA puede ser incorrecto.">
            <a:extLst>
              <a:ext uri="{FF2B5EF4-FFF2-40B4-BE49-F238E27FC236}">
                <a16:creationId xmlns:a16="http://schemas.microsoft.com/office/drawing/2014/main" id="{87615DFE-334D-C7F6-1C92-D6478B709034}"/>
              </a:ext>
            </a:extLst>
          </p:cNvPr>
          <p:cNvPicPr>
            <a:picLocks noChangeAspect="1"/>
          </p:cNvPicPr>
          <p:nvPr/>
        </p:nvPicPr>
        <p:blipFill>
          <a:blip r:embed="rId7">
            <a:extLst>
              <a:ext uri="{28A0092B-C50C-407E-A947-70E740481C1C}">
                <a14:useLocalDpi xmlns:a14="http://schemas.microsoft.com/office/drawing/2010/main" val="0"/>
              </a:ext>
            </a:extLst>
          </a:blip>
          <a:srcRect r="66641"/>
          <a:stretch/>
        </p:blipFill>
        <p:spPr>
          <a:xfrm>
            <a:off x="4919131" y="1414034"/>
            <a:ext cx="2785393" cy="4696681"/>
          </a:xfrm>
          <a:prstGeom prst="rect">
            <a:avLst/>
          </a:prstGeom>
        </p:spPr>
      </p:pic>
      <p:pic>
        <p:nvPicPr>
          <p:cNvPr id="11" name="Imagen 10" descr="Hombre vestido de negro&#10;&#10;El contenido generado por IA puede ser incorrecto.">
            <a:extLst>
              <a:ext uri="{FF2B5EF4-FFF2-40B4-BE49-F238E27FC236}">
                <a16:creationId xmlns:a16="http://schemas.microsoft.com/office/drawing/2014/main" id="{64A9F9E2-8748-0659-D3F2-1280EF587B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433" y="2289855"/>
            <a:ext cx="3015457" cy="3048000"/>
          </a:xfrm>
          <a:prstGeom prst="rect">
            <a:avLst/>
          </a:prstGeom>
        </p:spPr>
      </p:pic>
      <p:pic>
        <p:nvPicPr>
          <p:cNvPr id="12" name="Imagen 11" descr="Imagen que contiene persona, interior, mujer, hombre&#10;&#10;El contenido generado por IA puede ser incorrecto.">
            <a:extLst>
              <a:ext uri="{FF2B5EF4-FFF2-40B4-BE49-F238E27FC236}">
                <a16:creationId xmlns:a16="http://schemas.microsoft.com/office/drawing/2014/main" id="{955B3DF8-ACA3-529B-C4F4-7D194A6593F4}"/>
              </a:ext>
            </a:extLst>
          </p:cNvPr>
          <p:cNvPicPr>
            <a:picLocks noChangeAspect="1"/>
          </p:cNvPicPr>
          <p:nvPr/>
        </p:nvPicPr>
        <p:blipFill>
          <a:blip r:embed="rId9">
            <a:extLst>
              <a:ext uri="{28A0092B-C50C-407E-A947-70E740481C1C}">
                <a14:useLocalDpi xmlns:a14="http://schemas.microsoft.com/office/drawing/2010/main" val="0"/>
              </a:ext>
            </a:extLst>
          </a:blip>
          <a:srcRect l="2598" t="9028" r="9524" b="5324"/>
          <a:stretch/>
        </p:blipFill>
        <p:spPr>
          <a:xfrm>
            <a:off x="8338338" y="1543049"/>
            <a:ext cx="2922311" cy="4438650"/>
          </a:xfrm>
          <a:prstGeom prst="rect">
            <a:avLst/>
          </a:prstGeom>
        </p:spPr>
      </p:pic>
    </p:spTree>
    <p:extLst>
      <p:ext uri="{BB962C8B-B14F-4D97-AF65-F5344CB8AC3E}">
        <p14:creationId xmlns:p14="http://schemas.microsoft.com/office/powerpoint/2010/main" val="2219871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5155C25D-8E60-3FAB-A897-A989925A1AE0}"/>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05C6DEBE-6EBF-4D96-F9AA-FCDD6C953523}"/>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37193CEF-E4AA-A6B9-3F10-113A6DA5BDFE}"/>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79598608-B2E9-B205-9490-2A28F402E7C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3CB8ABBB-18D3-3915-E683-21E0EC2E5499}"/>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4BAAB5EF-CC68-281F-A5F5-D543ACC912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69FDC60C-7FBC-96A8-661C-B8CF4CA95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pic>
        <p:nvPicPr>
          <p:cNvPr id="1026" name="Picture 2" descr="No Image Images – Browse 255,400 Stock Photos, Vectors, and ...">
            <a:extLst>
              <a:ext uri="{FF2B5EF4-FFF2-40B4-BE49-F238E27FC236}">
                <a16:creationId xmlns:a16="http://schemas.microsoft.com/office/drawing/2014/main" id="{B5ABF78A-6D9F-C39E-72DE-3DB0D1CFE3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1228927" y="2051152"/>
            <a:ext cx="3009899" cy="30199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o Image Images – Browse 255,400 Stock Photos, Vectors, and ...">
            <a:extLst>
              <a:ext uri="{FF2B5EF4-FFF2-40B4-BE49-F238E27FC236}">
                <a16:creationId xmlns:a16="http://schemas.microsoft.com/office/drawing/2014/main" id="{FCDDB50F-1D40-3415-4B31-76CCC10B54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4721155" y="2051151"/>
            <a:ext cx="3009899" cy="30199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o Image Images – Browse 255,400 Stock Photos, Vectors, and ...">
            <a:extLst>
              <a:ext uri="{FF2B5EF4-FFF2-40B4-BE49-F238E27FC236}">
                <a16:creationId xmlns:a16="http://schemas.microsoft.com/office/drawing/2014/main" id="{BDBDBAAB-4F13-70C0-F99F-504EE174A2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45" t="9028" r="9161" b="9306"/>
          <a:stretch/>
        </p:blipFill>
        <p:spPr bwMode="auto">
          <a:xfrm>
            <a:off x="8305801" y="2059453"/>
            <a:ext cx="3009899" cy="3019953"/>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a:extLst>
              <a:ext uri="{FF2B5EF4-FFF2-40B4-BE49-F238E27FC236}">
                <a16:creationId xmlns:a16="http://schemas.microsoft.com/office/drawing/2014/main" id="{24BD0A71-09BA-1999-3F30-21D2F1D57A09}"/>
              </a:ext>
            </a:extLst>
          </p:cNvPr>
          <p:cNvSpPr txBox="1">
            <a:spLocks/>
          </p:cNvSpPr>
          <p:nvPr/>
        </p:nvSpPr>
        <p:spPr>
          <a:xfrm>
            <a:off x="1123950" y="5890917"/>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 COVID-19 </a:t>
            </a:r>
            <a:r>
              <a:rPr lang="es-MX" sz="2000" b="1" dirty="0" err="1">
                <a:solidFill>
                  <a:schemeClr val="bg1"/>
                </a:solidFill>
                <a:latin typeface="Arial" panose="020B0604020202020204" pitchFamily="34" charset="0"/>
                <a:cs typeface="Arial" panose="020B0604020202020204" pitchFamily="34" charset="0"/>
              </a:rPr>
              <a:t>pandemic</a:t>
            </a:r>
            <a:r>
              <a:rPr lang="es-MX" sz="2000" b="1" dirty="0">
                <a:solidFill>
                  <a:schemeClr val="bg1"/>
                </a:solidFill>
                <a:latin typeface="Arial" panose="020B0604020202020204" pitchFamily="34" charset="0"/>
                <a:cs typeface="Arial" panose="020B0604020202020204" pitchFamily="34" charset="0"/>
              </a:rPr>
              <a:t> (2020)</a:t>
            </a:r>
            <a:endParaRPr lang="en-US" sz="2000" b="1" dirty="0">
              <a:solidFill>
                <a:schemeClr val="bg1"/>
              </a:solidFill>
              <a:latin typeface="Arial" panose="020B0604020202020204" pitchFamily="34" charset="0"/>
              <a:cs typeface="Arial" panose="020B0604020202020204" pitchFamily="34" charset="0"/>
            </a:endParaRPr>
          </a:p>
        </p:txBody>
      </p:sp>
      <p:sp>
        <p:nvSpPr>
          <p:cNvPr id="11" name="Marcador de contenido 2">
            <a:extLst>
              <a:ext uri="{FF2B5EF4-FFF2-40B4-BE49-F238E27FC236}">
                <a16:creationId xmlns:a16="http://schemas.microsoft.com/office/drawing/2014/main" id="{E7DD96F8-D519-7CF6-DAC7-B660FD26BC7B}"/>
              </a:ext>
            </a:extLst>
          </p:cNvPr>
          <p:cNvSpPr txBox="1">
            <a:spLocks/>
          </p:cNvSpPr>
          <p:nvPr/>
        </p:nvSpPr>
        <p:spPr>
          <a:xfrm>
            <a:off x="4611616" y="5890917"/>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Virtual event held with no contest </a:t>
            </a:r>
            <a:r>
              <a:rPr lang="es-MX" sz="2000" b="1" dirty="0">
                <a:solidFill>
                  <a:schemeClr val="bg1"/>
                </a:solidFill>
                <a:latin typeface="Arial" panose="020B0604020202020204" pitchFamily="34" charset="0"/>
                <a:cs typeface="Arial" panose="020B0604020202020204" pitchFamily="34" charset="0"/>
              </a:rPr>
              <a:t>(2021)</a:t>
            </a:r>
            <a:endParaRPr lang="en-US" sz="2000" b="1" dirty="0">
              <a:solidFill>
                <a:schemeClr val="bg1"/>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CA345613-D1B1-B482-75CD-F573E41FF44B}"/>
              </a:ext>
            </a:extLst>
          </p:cNvPr>
          <p:cNvSpPr txBox="1">
            <a:spLocks/>
          </p:cNvSpPr>
          <p:nvPr/>
        </p:nvSpPr>
        <p:spPr>
          <a:xfrm>
            <a:off x="8099282" y="5890917"/>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Virtual event held with no contest </a:t>
            </a:r>
            <a:r>
              <a:rPr lang="es-MX" sz="2000" b="1" dirty="0">
                <a:solidFill>
                  <a:schemeClr val="bg1"/>
                </a:solidFill>
                <a:latin typeface="Arial" panose="020B0604020202020204" pitchFamily="34" charset="0"/>
                <a:cs typeface="Arial" panose="020B0604020202020204" pitchFamily="34" charset="0"/>
              </a:rPr>
              <a:t>(2022)</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516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F3B576A2-B6D4-71BB-215E-0B5E941024B4}"/>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4533402F-FA7C-7FA0-0029-6A24A5976EDA}"/>
              </a:ext>
            </a:extLst>
          </p:cNvPr>
          <p:cNvSpPr txBox="1">
            <a:spLocks/>
          </p:cNvSpPr>
          <p:nvPr/>
        </p:nvSpPr>
        <p:spPr>
          <a:xfrm>
            <a:off x="2009940" y="365125"/>
            <a:ext cx="9820110"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s-MX" dirty="0">
                <a:solidFill>
                  <a:schemeClr val="bg1"/>
                </a:solidFill>
              </a:rPr>
              <a:t>Ganadoras de International Ms. </a:t>
            </a:r>
            <a:r>
              <a:rPr lang="es-MX" dirty="0" err="1">
                <a:solidFill>
                  <a:schemeClr val="bg1"/>
                </a:solidFill>
              </a:rPr>
              <a:t>Leather</a:t>
            </a:r>
            <a:endParaRPr lang="es-MX"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916DCDF0-651B-AE37-342A-69A7060FE50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AEFBE960-89B7-E4D0-7EA9-3B0C382B976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62706E4F-C352-26AE-F26C-D7DF8BC6A952}"/>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5C4E1B40-1A37-DC7D-48EC-8C554A6286D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F277EB74-0A05-50EC-093D-49E1DB2BBD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6" name="Marcador de contenido 2">
            <a:extLst>
              <a:ext uri="{FF2B5EF4-FFF2-40B4-BE49-F238E27FC236}">
                <a16:creationId xmlns:a16="http://schemas.microsoft.com/office/drawing/2014/main" id="{EDC6D9C0-DC3E-850E-740B-3A836469E2FC}"/>
              </a:ext>
            </a:extLst>
          </p:cNvPr>
          <p:cNvSpPr txBox="1">
            <a:spLocks/>
          </p:cNvSpPr>
          <p:nvPr/>
        </p:nvSpPr>
        <p:spPr>
          <a:xfrm>
            <a:off x="856398" y="615308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Liquid</a:t>
            </a:r>
            <a:r>
              <a:rPr lang="es-MX" sz="2000" b="1" dirty="0">
                <a:solidFill>
                  <a:schemeClr val="bg1"/>
                </a:solidFill>
                <a:latin typeface="Arial" panose="020B0604020202020204" pitchFamily="34" charset="0"/>
                <a:cs typeface="Arial" panose="020B0604020202020204" pitchFamily="34" charset="0"/>
              </a:rPr>
              <a:t> (2023)</a:t>
            </a:r>
            <a:endParaRPr lang="en-US" sz="2000" b="1" dirty="0">
              <a:solidFill>
                <a:schemeClr val="bg1"/>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90B3D391-FC88-F989-6055-33BD377EB83F}"/>
              </a:ext>
            </a:extLst>
          </p:cNvPr>
          <p:cNvSpPr txBox="1">
            <a:spLocks/>
          </p:cNvSpPr>
          <p:nvPr/>
        </p:nvSpPr>
        <p:spPr>
          <a:xfrm>
            <a:off x="4344064" y="6153082"/>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Goddess</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Indigo</a:t>
            </a:r>
            <a:r>
              <a:rPr lang="es-MX" sz="2000" b="1" dirty="0">
                <a:solidFill>
                  <a:schemeClr val="bg1"/>
                </a:solidFill>
                <a:latin typeface="Arial" panose="020B0604020202020204" pitchFamily="34" charset="0"/>
                <a:cs typeface="Arial" panose="020B0604020202020204" pitchFamily="34" charset="0"/>
              </a:rPr>
              <a:t> (2024)</a:t>
            </a:r>
            <a:endParaRPr lang="en-US" sz="2000" b="1" dirty="0">
              <a:solidFill>
                <a:schemeClr val="bg1"/>
              </a:solidFill>
              <a:latin typeface="Arial" panose="020B0604020202020204" pitchFamily="34" charset="0"/>
              <a:cs typeface="Arial" panose="020B0604020202020204" pitchFamily="34" charset="0"/>
            </a:endParaRPr>
          </a:p>
        </p:txBody>
      </p:sp>
      <p:pic>
        <p:nvPicPr>
          <p:cNvPr id="3074" name="Picture 2" descr="55+ Pics From the 2023 International Ms. Leather Bootblack Competition  Weekend Event">
            <a:extLst>
              <a:ext uri="{FF2B5EF4-FFF2-40B4-BE49-F238E27FC236}">
                <a16:creationId xmlns:a16="http://schemas.microsoft.com/office/drawing/2014/main" id="{B346B47C-7382-8EF1-CF17-86C4473D35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609" y="1497127"/>
            <a:ext cx="3009898" cy="452307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Un joven sonriendo con un sombrero&#10;&#10;El contenido generado por IA puede ser incorrecto.">
            <a:extLst>
              <a:ext uri="{FF2B5EF4-FFF2-40B4-BE49-F238E27FC236}">
                <a16:creationId xmlns:a16="http://schemas.microsoft.com/office/drawing/2014/main" id="{30FFDB17-BAA3-3765-DCD8-EDC7BC1842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5447" y="1931421"/>
            <a:ext cx="2636219" cy="3519488"/>
          </a:xfrm>
          <a:prstGeom prst="rect">
            <a:avLst/>
          </a:prstGeom>
        </p:spPr>
      </p:pic>
    </p:spTree>
    <p:extLst>
      <p:ext uri="{BB962C8B-B14F-4D97-AF65-F5344CB8AC3E}">
        <p14:creationId xmlns:p14="http://schemas.microsoft.com/office/powerpoint/2010/main" val="3407435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7FA815EE-17C4-0125-BC6C-2BD693AA0DC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61D486F7-C76B-077F-C5B4-12F673A096D1}"/>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E6B56D35-4632-9847-3607-68A3995B0A33}"/>
              </a:ext>
            </a:extLst>
          </p:cNvPr>
          <p:cNvSpPr txBox="1"/>
          <p:nvPr/>
        </p:nvSpPr>
        <p:spPr>
          <a:xfrm>
            <a:off x="4095512" y="1481701"/>
            <a:ext cx="7477305" cy="501675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Esta apache/</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tewa</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y afroamericana, artista, activista, lesbiana, madre, abuela y bisabuela, se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crió</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en un campamento apache al pie de las montañas Bradshaw en Arizona; se formó desde muy pequeña para convertirse en la matriarca de su clan y recibió su educación médica de parte de su abuela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tewa</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Ha dedicado su vida a enfrentarse a los sistemas de racismo, sexismo e injusticia.</a:t>
            </a:r>
          </a:p>
          <a:p>
            <a:pPr marR="0" lvl="0" algn="l" defTabSz="914400" rtl="0" eaLnBrk="1" fontAlgn="auto" latinLnBrk="0" hangingPunct="1">
              <a:lnSpc>
                <a:spcPct val="100000"/>
              </a:lnSpc>
              <a:spcBef>
                <a:spcPts val="0"/>
              </a:spcBef>
              <a:spcAft>
                <a:spcPts val="0"/>
              </a:spcAft>
              <a:buClrTx/>
              <a:buSzTx/>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Su activismo se ha centrado 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El movimiento indígena americano y el empoderamiento de las mujeres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El acceso, la financiación y la distribución de medicamentos durante la crisis del VIH/SIDA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Es directora ejecutiva de un programa para víctimas de violencia doméstica en Washington DC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Es voluntaria en rescate de animales y ayuda en caso de catástrofe</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9271FF05-5276-DEC8-2391-6E0DF985927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FCECF6B5-52C7-4BA1-9318-733E078545A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417CF4A8-8A85-F824-F7E6-B1102EF4F5C2}"/>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F1868AD8-84A7-E63F-86FF-C74A4EDDCEA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498C0D01-FBF8-0DC5-674A-2EAFCE4AAA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22" name="Marcador de contenido 2">
            <a:extLst>
              <a:ext uri="{FF2B5EF4-FFF2-40B4-BE49-F238E27FC236}">
                <a16:creationId xmlns:a16="http://schemas.microsoft.com/office/drawing/2014/main" id="{E0F3CDE7-72A5-E32D-04ED-FAC11527F75F}"/>
              </a:ext>
            </a:extLst>
          </p:cNvPr>
          <p:cNvSpPr txBox="1">
            <a:spLocks/>
          </p:cNvSpPr>
          <p:nvPr/>
        </p:nvSpPr>
        <p:spPr>
          <a:xfrm>
            <a:off x="866537" y="61337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Judy </a:t>
            </a:r>
            <a:r>
              <a:rPr lang="es-MX" sz="2000" b="1" dirty="0" err="1">
                <a:solidFill>
                  <a:schemeClr val="bg1"/>
                </a:solidFill>
                <a:latin typeface="Arial" panose="020B0604020202020204" pitchFamily="34" charset="0"/>
                <a:cs typeface="Arial" panose="020B0604020202020204" pitchFamily="34" charset="0"/>
              </a:rPr>
              <a:t>Tallwing</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McCarthey</a:t>
            </a:r>
            <a:r>
              <a:rPr lang="es-MX" sz="2000" b="1" dirty="0">
                <a:solidFill>
                  <a:schemeClr val="bg1"/>
                </a:solidFill>
                <a:latin typeface="Arial" panose="020B0604020202020204" pitchFamily="34" charset="0"/>
                <a:cs typeface="Arial" panose="020B0604020202020204" pitchFamily="34" charset="0"/>
              </a:rPr>
              <a:t> (1987)</a:t>
            </a:r>
            <a:endParaRPr lang="en-US" sz="2000" b="1" dirty="0">
              <a:solidFill>
                <a:schemeClr val="bg1"/>
              </a:solidFill>
              <a:latin typeface="Arial" panose="020B0604020202020204" pitchFamily="34" charset="0"/>
              <a:cs typeface="Arial" panose="020B0604020202020204" pitchFamily="34" charset="0"/>
            </a:endParaRPr>
          </a:p>
        </p:txBody>
      </p:sp>
      <p:pic>
        <p:nvPicPr>
          <p:cNvPr id="23" name="Imagen 22" descr="Un grupo de jóvenes posando para una foto&#10;&#10;El contenido generado por IA puede ser incorrecto.">
            <a:extLst>
              <a:ext uri="{FF2B5EF4-FFF2-40B4-BE49-F238E27FC236}">
                <a16:creationId xmlns:a16="http://schemas.microsoft.com/office/drawing/2014/main" id="{70D60682-2FB9-A87E-C816-C4A9A5510137}"/>
              </a:ext>
            </a:extLst>
          </p:cNvPr>
          <p:cNvPicPr>
            <a:picLocks noChangeAspect="1"/>
          </p:cNvPicPr>
          <p:nvPr/>
        </p:nvPicPr>
        <p:blipFill>
          <a:blip r:embed="rId7">
            <a:extLst>
              <a:ext uri="{28A0092B-C50C-407E-A947-70E740481C1C}">
                <a14:useLocalDpi xmlns:a14="http://schemas.microsoft.com/office/drawing/2010/main" val="0"/>
              </a:ext>
            </a:extLst>
          </a:blip>
          <a:srcRect l="-243" t="3321" r="55874" b="19568"/>
          <a:stretch/>
        </p:blipFill>
        <p:spPr>
          <a:xfrm>
            <a:off x="1392792" y="1457382"/>
            <a:ext cx="2176463" cy="4428929"/>
          </a:xfrm>
          <a:prstGeom prst="rect">
            <a:avLst/>
          </a:prstGeom>
        </p:spPr>
      </p:pic>
    </p:spTree>
    <p:extLst>
      <p:ext uri="{BB962C8B-B14F-4D97-AF65-F5344CB8AC3E}">
        <p14:creationId xmlns:p14="http://schemas.microsoft.com/office/powerpoint/2010/main" val="2758369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76BE9E11-23A7-76C8-B46A-E35AB4E8543F}"/>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5B452966-BAE9-5CE6-9B24-5C8911BBF6D3}"/>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99DEE5F3-AEEC-B237-366B-B99CFC6C42AE}"/>
              </a:ext>
            </a:extLst>
          </p:cNvPr>
          <p:cNvSpPr txBox="1"/>
          <p:nvPr/>
        </p:nvSpPr>
        <p:spPr>
          <a:xfrm>
            <a:off x="4169751" y="1333557"/>
            <a:ext cx="7477305" cy="501675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Judy también es una pintora y escultora consumada que expone regularmente su arte en el American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Visionary</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Arts</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Museum</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de Baltimore; algunas de sus obras pertenecen al Heard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Museum</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de Phoenix y al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Smithsonian</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A lo largo de todo este tiempo, esta humilde poseedora del título de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IMsLL</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1987 se ha mantenido activa en la comunidad del cuero, asesorando a aquellos con menos experiencia y criando a numerosos niños que trabajan en el cuero. Las firmes creencias de Judy en el Gran Creador y el Espíritu de la Madre Tierra, aprendidas de su abuela, guían su activismo y sus acciones todos los días.</a:t>
            </a:r>
          </a:p>
          <a:p>
            <a:pPr marR="0" lvl="0" algn="l" defTabSz="914400" rtl="0" eaLnBrk="1" fontAlgn="auto" latinLnBrk="0" hangingPunct="1">
              <a:lnSpc>
                <a:spcPct val="100000"/>
              </a:lnSpc>
              <a:spcBef>
                <a:spcPts val="0"/>
              </a:spcBef>
              <a:spcAft>
                <a:spcPts val="0"/>
              </a:spcAft>
              <a:buClrTx/>
              <a:buSzTx/>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Siéntese con una gran matriarca (dama) de cuero mientras comparte su experiencia de vida y ayuda a guiar a toda una nueva generación de pervertidos.</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60286749-331C-4F56-5C81-9CDAAEF4EDD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38661D4F-1BFA-B58F-7ADA-4989916A42C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E24D4618-CE6D-93D5-ED7A-75B0ECF88DF7}"/>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035D0DCA-BF1E-6153-0EA3-47DD8E3826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883FF304-F503-D88E-9E45-7C6FE878C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22" name="Marcador de contenido 2">
            <a:extLst>
              <a:ext uri="{FF2B5EF4-FFF2-40B4-BE49-F238E27FC236}">
                <a16:creationId xmlns:a16="http://schemas.microsoft.com/office/drawing/2014/main" id="{35D0AEBE-B1A1-D29B-8092-85D8E0606FE7}"/>
              </a:ext>
            </a:extLst>
          </p:cNvPr>
          <p:cNvSpPr txBox="1">
            <a:spLocks/>
          </p:cNvSpPr>
          <p:nvPr/>
        </p:nvSpPr>
        <p:spPr>
          <a:xfrm>
            <a:off x="866537" y="6133764"/>
            <a:ext cx="322897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Judy </a:t>
            </a:r>
            <a:r>
              <a:rPr lang="es-MX" sz="2000" b="1" dirty="0" err="1">
                <a:solidFill>
                  <a:schemeClr val="bg1"/>
                </a:solidFill>
                <a:latin typeface="Arial" panose="020B0604020202020204" pitchFamily="34" charset="0"/>
                <a:cs typeface="Arial" panose="020B0604020202020204" pitchFamily="34" charset="0"/>
              </a:rPr>
              <a:t>Tallwing</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McCarthey</a:t>
            </a:r>
            <a:r>
              <a:rPr lang="es-MX" sz="2000" b="1" dirty="0">
                <a:solidFill>
                  <a:schemeClr val="bg1"/>
                </a:solidFill>
                <a:latin typeface="Arial" panose="020B0604020202020204" pitchFamily="34" charset="0"/>
                <a:cs typeface="Arial" panose="020B0604020202020204" pitchFamily="34" charset="0"/>
              </a:rPr>
              <a:t> (1987)</a:t>
            </a:r>
            <a:endParaRPr lang="en-US" sz="2000" b="1" dirty="0">
              <a:solidFill>
                <a:schemeClr val="bg1"/>
              </a:solidFill>
              <a:latin typeface="Arial" panose="020B0604020202020204" pitchFamily="34" charset="0"/>
              <a:cs typeface="Arial" panose="020B0604020202020204" pitchFamily="34" charset="0"/>
            </a:endParaRPr>
          </a:p>
        </p:txBody>
      </p:sp>
      <p:pic>
        <p:nvPicPr>
          <p:cNvPr id="23" name="Imagen 22" descr="Un grupo de jóvenes posando para una foto&#10;&#10;El contenido generado por IA puede ser incorrecto.">
            <a:extLst>
              <a:ext uri="{FF2B5EF4-FFF2-40B4-BE49-F238E27FC236}">
                <a16:creationId xmlns:a16="http://schemas.microsoft.com/office/drawing/2014/main" id="{8D1C7884-833E-25C2-E9A8-1EEA1301793E}"/>
              </a:ext>
            </a:extLst>
          </p:cNvPr>
          <p:cNvPicPr>
            <a:picLocks noChangeAspect="1"/>
          </p:cNvPicPr>
          <p:nvPr/>
        </p:nvPicPr>
        <p:blipFill>
          <a:blip r:embed="rId7">
            <a:extLst>
              <a:ext uri="{28A0092B-C50C-407E-A947-70E740481C1C}">
                <a14:useLocalDpi xmlns:a14="http://schemas.microsoft.com/office/drawing/2010/main" val="0"/>
              </a:ext>
            </a:extLst>
          </a:blip>
          <a:srcRect l="-243" t="3321" r="55874" b="19568"/>
          <a:stretch/>
        </p:blipFill>
        <p:spPr>
          <a:xfrm>
            <a:off x="1392792" y="1457382"/>
            <a:ext cx="2176463" cy="4428929"/>
          </a:xfrm>
          <a:prstGeom prst="rect">
            <a:avLst/>
          </a:prstGeom>
        </p:spPr>
      </p:pic>
    </p:spTree>
    <p:extLst>
      <p:ext uri="{BB962C8B-B14F-4D97-AF65-F5344CB8AC3E}">
        <p14:creationId xmlns:p14="http://schemas.microsoft.com/office/powerpoint/2010/main" val="367993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E3D74325-DFFD-7F0F-EBB4-86B9BA19B934}"/>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DD05AC8B-1611-B702-0B81-C67423D9AB29}"/>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898B5CF1-6D57-45AF-EB9F-2A802A1A19D0}"/>
              </a:ext>
            </a:extLst>
          </p:cNvPr>
          <p:cNvSpPr txBox="1"/>
          <p:nvPr/>
        </p:nvSpPr>
        <p:spPr>
          <a:xfrm>
            <a:off x="4095512" y="1481701"/>
            <a:ext cx="7477305" cy="470898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Además de producir películas, durante los últimos 11 años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Shann</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ha sido curadora, identificando las películas que se exhibirán en el Festival de Cine Gay y Lésbico de Palm Springs, Cinema Diverse. También forma parte de la Junta Directiva del Desayuno de Diversidad Harvey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Milk</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una recaudación de fondos para apoyar a 400 estudiantes LGBTQ locales de 7.º a 12.º grado.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“Recaudamos mucho dinero para alianzas y actividades estudiantiles. Este año entrevisté a 20 o 30 niños para un video corto para que pudieran educar a los adultos sobre lo que es importante para ellos. Se puede ver que los tiempos están cambiando. Los grupos solían llamarse GSA (Gay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Straight</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Alliances</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Ahora los niños tienen tantas palabras nuevas que se les ocurrió GLOW (Gay,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Lesbian</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OR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Whatever</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Luego los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Whatever</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se ofendieron. ¡Así que siguen agregando palabras nuevas!”</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9317CF4C-A67E-CB16-0239-0C57BDF83AD6}"/>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0AB3979E-C0FE-E561-6C21-0AB4A11CF82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9FCF3716-8596-5B9C-7904-E6D4CD027A71}"/>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D155CF6C-D2A9-CC14-CB4E-DCCC66CA5F3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59382080-0155-E619-9881-8F4D82BA42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20" name="Marcador de contenido 2">
            <a:extLst>
              <a:ext uri="{FF2B5EF4-FFF2-40B4-BE49-F238E27FC236}">
                <a16:creationId xmlns:a16="http://schemas.microsoft.com/office/drawing/2014/main" id="{2859ECB5-94BE-7645-9851-572958A53CE4}"/>
              </a:ext>
            </a:extLst>
          </p:cNvPr>
          <p:cNvSpPr txBox="1">
            <a:spLocks/>
          </p:cNvSpPr>
          <p:nvPr/>
        </p:nvSpPr>
        <p:spPr>
          <a:xfrm>
            <a:off x="930691" y="6233817"/>
            <a:ext cx="281134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Shann</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Carr</a:t>
            </a:r>
            <a:r>
              <a:rPr lang="es-MX" sz="2000" b="1" dirty="0">
                <a:solidFill>
                  <a:schemeClr val="bg1"/>
                </a:solidFill>
                <a:latin typeface="Arial" panose="020B0604020202020204" pitchFamily="34" charset="0"/>
                <a:cs typeface="Arial" panose="020B0604020202020204" pitchFamily="34" charset="0"/>
              </a:rPr>
              <a:t> (1988)</a:t>
            </a:r>
            <a:endParaRPr lang="en-US" sz="2000" b="1" dirty="0">
              <a:solidFill>
                <a:schemeClr val="bg1"/>
              </a:solidFill>
              <a:latin typeface="Arial" panose="020B0604020202020204" pitchFamily="34" charset="0"/>
              <a:cs typeface="Arial" panose="020B0604020202020204" pitchFamily="34" charset="0"/>
            </a:endParaRPr>
          </a:p>
        </p:txBody>
      </p:sp>
      <p:pic>
        <p:nvPicPr>
          <p:cNvPr id="21" name="Imagen 20" descr="Interfaz de usuario gráfica, Texto, Aplicación, Chat o mensaje de texto&#10;&#10;El contenido generado por IA puede ser incorrecto.">
            <a:extLst>
              <a:ext uri="{FF2B5EF4-FFF2-40B4-BE49-F238E27FC236}">
                <a16:creationId xmlns:a16="http://schemas.microsoft.com/office/drawing/2014/main" id="{C5642A1D-85EC-551F-7FD3-0995990A5FF7}"/>
              </a:ext>
            </a:extLst>
          </p:cNvPr>
          <p:cNvPicPr>
            <a:picLocks noChangeAspect="1"/>
          </p:cNvPicPr>
          <p:nvPr/>
        </p:nvPicPr>
        <p:blipFill>
          <a:blip r:embed="rId7">
            <a:extLst>
              <a:ext uri="{28A0092B-C50C-407E-A947-70E740481C1C}">
                <a14:useLocalDpi xmlns:a14="http://schemas.microsoft.com/office/drawing/2010/main" val="0"/>
              </a:ext>
            </a:extLst>
          </a:blip>
          <a:srcRect l="16043" r="52621"/>
          <a:stretch/>
        </p:blipFill>
        <p:spPr>
          <a:xfrm>
            <a:off x="978316" y="1945005"/>
            <a:ext cx="2763720" cy="3653790"/>
          </a:xfrm>
          <a:prstGeom prst="rect">
            <a:avLst/>
          </a:prstGeom>
        </p:spPr>
      </p:pic>
    </p:spTree>
    <p:extLst>
      <p:ext uri="{BB962C8B-B14F-4D97-AF65-F5344CB8AC3E}">
        <p14:creationId xmlns:p14="http://schemas.microsoft.com/office/powerpoint/2010/main" val="333422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6D46FDA7-DF36-8D67-9087-0F140072B04C}"/>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0AC42960-C998-2F78-E5AB-64CD48CD9BC9}"/>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C991508D-79E7-533A-B133-5EE9830460AB}"/>
              </a:ext>
            </a:extLst>
          </p:cNvPr>
          <p:cNvSpPr txBox="1"/>
          <p:nvPr/>
        </p:nvSpPr>
        <p:spPr>
          <a:xfrm>
            <a:off x="3918506" y="1303635"/>
            <a:ext cx="7911544"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Susan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Susie</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Mary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Shepherd</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nació en 1949. Asistió al Stephens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College</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en Columbia, Missouri, luego a la Universidad Estatal de Portland y terminó su licenciatura en la Universidad de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Oregon</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en 1972.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Se convirtió en activista de los derechos de los homosexuales y participó en el cabildeo de la Legislatura del Estado de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Oregon</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con el Ayuntamiento de Portland.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Obtuvo el título de Ms.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Leather</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Internacional en 1989. En 1991, ella y K.T. Chase se casaron. Juntos, obtuvieron el título de Amo y Esclavo Internacional en 1992.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Fue cofundadora de una beca legal, el Bill and Ann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Shepherd</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Legal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Scholarship</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Fund</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en memoria de su padre, Bill </a:t>
            </a:r>
            <a:r>
              <a:rPr kumimoji="0" lang="es-ES" sz="2000" i="0" u="none" strike="noStrike" kern="1200" cap="none" spc="0" normalizeH="0" baseline="0" noProof="0" dirty="0" err="1">
                <a:ln>
                  <a:noFill/>
                </a:ln>
                <a:solidFill>
                  <a:schemeClr val="bg1"/>
                </a:solidFill>
                <a:effectLst/>
                <a:uLnTx/>
                <a:uFillTx/>
                <a:latin typeface="Aptos" panose="02110004020202020204"/>
                <a:ea typeface="+mn-ea"/>
                <a:cs typeface="+mn-cs"/>
              </a:rPr>
              <a:t>Shepherd</a:t>
            </a:r>
            <a:r>
              <a:rPr kumimoji="0" lang="es-ES" sz="2000" i="0" u="none" strike="noStrike" kern="1200" cap="none" spc="0" normalizeH="0" baseline="0" noProof="0" dirty="0">
                <a:ln>
                  <a:noFill/>
                </a:ln>
                <a:solidFill>
                  <a:schemeClr val="bg1"/>
                </a:solidFill>
                <a:effectLst/>
                <a:uLnTx/>
                <a:uFillTx/>
                <a:latin typeface="Aptos" panose="02110004020202020204"/>
                <a:ea typeface="+mn-ea"/>
                <a:cs typeface="+mn-cs"/>
              </a:rPr>
              <a:t>. El fondo otorga becas a estudiantes de derecho que planean dedicar su práctica legal a la defensa de los derechos civiles.</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01AE366B-3756-22C5-64D1-BC4F686AA15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84954A8A-E20D-ED51-FE04-8E41A5DC7CF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A2394E34-749B-315F-D538-19CF95C3485A}"/>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91316E3A-E2EE-0DF5-6F4F-DD2D305A1DD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2FF029CB-C1AF-CF12-1DCD-AC571BB72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18" name="Marcador de contenido 2">
            <a:extLst>
              <a:ext uri="{FF2B5EF4-FFF2-40B4-BE49-F238E27FC236}">
                <a16:creationId xmlns:a16="http://schemas.microsoft.com/office/drawing/2014/main" id="{14EDFFD3-A3CD-50FC-2FB0-089F2F2D4900}"/>
              </a:ext>
            </a:extLst>
          </p:cNvPr>
          <p:cNvSpPr txBox="1">
            <a:spLocks/>
          </p:cNvSpPr>
          <p:nvPr/>
        </p:nvSpPr>
        <p:spPr>
          <a:xfrm>
            <a:off x="771525" y="6280924"/>
            <a:ext cx="3146981"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err="1">
                <a:solidFill>
                  <a:schemeClr val="bg1"/>
                </a:solidFill>
                <a:latin typeface="Arial" panose="020B0604020202020204" pitchFamily="34" charset="0"/>
                <a:cs typeface="Arial" panose="020B0604020202020204" pitchFamily="34" charset="0"/>
              </a:rPr>
              <a:t>Susie</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Shepherd</a:t>
            </a:r>
            <a:r>
              <a:rPr lang="es-MX" sz="2000" b="1" dirty="0">
                <a:solidFill>
                  <a:schemeClr val="bg1"/>
                </a:solidFill>
                <a:latin typeface="Arial" panose="020B0604020202020204" pitchFamily="34" charset="0"/>
                <a:cs typeface="Arial" panose="020B0604020202020204" pitchFamily="34" charset="0"/>
              </a:rPr>
              <a:t> (1989)</a:t>
            </a:r>
            <a:endParaRPr lang="en-US" sz="2000" b="1" dirty="0">
              <a:solidFill>
                <a:schemeClr val="bg1"/>
              </a:solidFill>
              <a:latin typeface="Arial" panose="020B0604020202020204" pitchFamily="34" charset="0"/>
              <a:cs typeface="Arial" panose="020B0604020202020204" pitchFamily="34" charset="0"/>
            </a:endParaRPr>
          </a:p>
        </p:txBody>
      </p:sp>
      <p:pic>
        <p:nvPicPr>
          <p:cNvPr id="19" name="Imagen 18" descr="Foto en blanco y negro de un grupo de hombres posando para una foto&#10;&#10;El contenido generado por IA puede ser incorrecto.">
            <a:extLst>
              <a:ext uri="{FF2B5EF4-FFF2-40B4-BE49-F238E27FC236}">
                <a16:creationId xmlns:a16="http://schemas.microsoft.com/office/drawing/2014/main" id="{6AAC2679-2520-970F-D5EB-DF35355823FF}"/>
              </a:ext>
            </a:extLst>
          </p:cNvPr>
          <p:cNvPicPr>
            <a:picLocks noChangeAspect="1"/>
          </p:cNvPicPr>
          <p:nvPr/>
        </p:nvPicPr>
        <p:blipFill>
          <a:blip r:embed="rId7">
            <a:extLst>
              <a:ext uri="{28A0092B-C50C-407E-A947-70E740481C1C}">
                <a14:useLocalDpi xmlns:a14="http://schemas.microsoft.com/office/drawing/2010/main" val="0"/>
              </a:ext>
            </a:extLst>
          </a:blip>
          <a:srcRect l="30728" r="36166"/>
          <a:stretch/>
        </p:blipFill>
        <p:spPr>
          <a:xfrm>
            <a:off x="1045203" y="1447331"/>
            <a:ext cx="2548330" cy="4743351"/>
          </a:xfrm>
          <a:prstGeom prst="rect">
            <a:avLst/>
          </a:prstGeom>
        </p:spPr>
      </p:pic>
    </p:spTree>
    <p:extLst>
      <p:ext uri="{BB962C8B-B14F-4D97-AF65-F5344CB8AC3E}">
        <p14:creationId xmlns:p14="http://schemas.microsoft.com/office/powerpoint/2010/main" val="1018910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1EF1B70F-8712-9984-11A5-70E5232F70B0}"/>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A7310E19-2451-5FB7-581C-5532EB87F7ED}"/>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81DCF471-71F9-A844-A82C-D63BCEE5B478}"/>
              </a:ext>
            </a:extLst>
          </p:cNvPr>
          <p:cNvSpPr txBox="1"/>
          <p:nvPr/>
        </p:nvSpPr>
        <p:spPr>
          <a:xfrm>
            <a:off x="4113684" y="1303635"/>
            <a:ext cx="7716366" cy="535531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1900" b="1" i="0" u="none" strike="noStrike" kern="1200" cap="none" spc="0" normalizeH="0" baseline="0" noProof="0" dirty="0">
                <a:ln>
                  <a:noFill/>
                </a:ln>
                <a:solidFill>
                  <a:srgbClr val="4E95D9"/>
                </a:solidFill>
                <a:effectLst/>
                <a:uLnTx/>
                <a:uFillTx/>
                <a:latin typeface="Aptos" panose="02110004020202020204"/>
                <a:ea typeface="+mn-ea"/>
                <a:cs typeface="+mn-cs"/>
              </a:rPr>
              <a:t>¿Quién eres y qué haces?</a:t>
            </a:r>
          </a:p>
          <a:p>
            <a:pPr marR="0" lvl="0" algn="l" defTabSz="914400" rtl="0" eaLnBrk="1" fontAlgn="auto" latinLnBrk="0" hangingPunct="1">
              <a:lnSpc>
                <a:spcPct val="100000"/>
              </a:lnSpc>
              <a:spcBef>
                <a:spcPts val="0"/>
              </a:spcBef>
              <a:spcAft>
                <a:spcPts val="0"/>
              </a:spcAft>
              <a:buClrTx/>
              <a:buSzTx/>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Spencer </a:t>
            </a:r>
            <a:r>
              <a:rPr kumimoji="0" lang="es-ES" sz="1900" i="0" u="none" strike="noStrike" kern="1200" cap="none" spc="0" normalizeH="0" baseline="0" noProof="0" dirty="0" err="1">
                <a:ln>
                  <a:noFill/>
                </a:ln>
                <a:solidFill>
                  <a:schemeClr val="bg1"/>
                </a:solidFill>
                <a:effectLst/>
                <a:uLnTx/>
                <a:uFillTx/>
                <a:latin typeface="Aptos" panose="02110004020202020204"/>
                <a:ea typeface="+mn-ea"/>
                <a:cs typeface="+mn-cs"/>
              </a:rPr>
              <a:t>Bergstedt</a:t>
            </a: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 Soy abogado y consultor de diversidad.</a:t>
            </a:r>
          </a:p>
          <a:p>
            <a:pPr marR="0" lvl="0" algn="l" defTabSz="914400" rtl="0" eaLnBrk="1" fontAlgn="auto" latinLnBrk="0" hangingPunct="1">
              <a:lnSpc>
                <a:spcPct val="100000"/>
              </a:lnSpc>
              <a:spcBef>
                <a:spcPts val="0"/>
              </a:spcBef>
              <a:spcAft>
                <a:spcPts val="0"/>
              </a:spcAft>
              <a:buClrTx/>
              <a:buSzTx/>
              <a:tabLst/>
              <a:defRPr/>
            </a:pPr>
            <a:endPar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1900" b="1" i="0" u="none" strike="noStrike" kern="1200" cap="none" spc="0" normalizeH="0" baseline="0" noProof="0" dirty="0">
                <a:ln>
                  <a:noFill/>
                </a:ln>
                <a:solidFill>
                  <a:srgbClr val="4E95D9"/>
                </a:solidFill>
                <a:effectLst/>
                <a:uLnTx/>
                <a:uFillTx/>
                <a:latin typeface="Aptos" panose="02110004020202020204"/>
                <a:ea typeface="+mn-ea"/>
                <a:cs typeface="+mn-cs"/>
              </a:rPr>
              <a:t>¿Qué es lo que haces ahora para devolver algo a la comunidad?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Sigo haciendo mucho por la comunidad, aunque la mayor parte de ello ahora mismo lo hago entre bastidores.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Ayudé a mi prometida, Candace Cantrell, a fundar las chicas de Seattle de </a:t>
            </a:r>
            <a:r>
              <a:rPr kumimoji="0" lang="es-ES" sz="1900" i="0" u="none" strike="noStrike" kern="1200" cap="none" spc="0" normalizeH="0" baseline="0" noProof="0" dirty="0" err="1">
                <a:ln>
                  <a:noFill/>
                </a:ln>
                <a:solidFill>
                  <a:schemeClr val="bg1"/>
                </a:solidFill>
                <a:effectLst/>
                <a:uLnTx/>
                <a:uFillTx/>
                <a:latin typeface="Aptos" panose="02110004020202020204"/>
                <a:ea typeface="+mn-ea"/>
                <a:cs typeface="+mn-cs"/>
              </a:rPr>
              <a:t>Leather</a:t>
            </a: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 y fui el padre no oficial del club estos últimos 2 años.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Soy maestro de ceremonias en eventos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Actúo como subastador para recaudar fondos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Doy clases en conferencias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Trabajo en comités de planificación de conferencias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Soy mentor de miembros de la comunidad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Desempeño un papel activo en la familia de exalumnos de </a:t>
            </a:r>
            <a:r>
              <a:rPr kumimoji="0" lang="es-ES" sz="19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es-ES" sz="1900" i="0" u="none" strike="noStrike" kern="1200" cap="none" spc="0" normalizeH="0" baseline="0" noProof="0" dirty="0" err="1">
                <a:ln>
                  <a:noFill/>
                </a:ln>
                <a:solidFill>
                  <a:schemeClr val="bg1"/>
                </a:solidFill>
                <a:effectLst/>
                <a:uLnTx/>
                <a:uFillTx/>
                <a:latin typeface="Aptos" panose="02110004020202020204"/>
                <a:ea typeface="+mn-ea"/>
                <a:cs typeface="+mn-cs"/>
              </a:rPr>
              <a:t>IMsBB</a:t>
            </a:r>
            <a:endParaRPr lang="es-ES" sz="1900" dirty="0">
              <a:solidFill>
                <a:schemeClr val="bg1"/>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Brindo servicios legales pro bono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i="0" u="none" strike="noStrike" kern="1200" cap="none" spc="0" normalizeH="0" baseline="0" noProof="0" dirty="0">
                <a:ln>
                  <a:noFill/>
                </a:ln>
                <a:solidFill>
                  <a:schemeClr val="bg1"/>
                </a:solidFill>
                <a:effectLst/>
                <a:uLnTx/>
                <a:uFillTx/>
                <a:latin typeface="Aptos" panose="02110004020202020204"/>
                <a:ea typeface="+mn-ea"/>
                <a:cs typeface="+mn-cs"/>
              </a:rPr>
              <a:t>Organizo fiestas de juegos y más.</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A9C4132C-692B-1969-6F28-B859BDF094FD}"/>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2555982D-2F21-2B0B-2B6E-C50AAB0CAF2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22ADD28E-33A3-2C3F-2DFA-11B4F26B17AF}"/>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FD1C7B2E-1C07-8BEC-3121-B3517D13003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58AEAFFE-4F97-5A8B-D9C1-A902640BA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pic>
        <p:nvPicPr>
          <p:cNvPr id="16" name="Imagen 15" descr="Un hombre con lentes y sombrero&#10;&#10;El contenido generado por IA puede ser incorrecto.">
            <a:extLst>
              <a:ext uri="{FF2B5EF4-FFF2-40B4-BE49-F238E27FC236}">
                <a16:creationId xmlns:a16="http://schemas.microsoft.com/office/drawing/2014/main" id="{B04C55E4-5FF9-8CC9-A1C1-0AF442BCFE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171" y="2200786"/>
            <a:ext cx="2776049" cy="2776049"/>
          </a:xfrm>
          <a:prstGeom prst="rect">
            <a:avLst/>
          </a:prstGeom>
        </p:spPr>
      </p:pic>
      <p:sp>
        <p:nvSpPr>
          <p:cNvPr id="17" name="Marcador de contenido 2">
            <a:extLst>
              <a:ext uri="{FF2B5EF4-FFF2-40B4-BE49-F238E27FC236}">
                <a16:creationId xmlns:a16="http://schemas.microsoft.com/office/drawing/2014/main" id="{12DECDE3-2C87-3428-8DAB-6B4E7FD81EEA}"/>
              </a:ext>
            </a:extLst>
          </p:cNvPr>
          <p:cNvSpPr txBox="1">
            <a:spLocks/>
          </p:cNvSpPr>
          <p:nvPr/>
        </p:nvSpPr>
        <p:spPr>
          <a:xfrm>
            <a:off x="884709" y="5844121"/>
            <a:ext cx="3228975" cy="70491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rgbClr val="000000"/>
                </a:solidFill>
                <a:latin typeface="Arial" panose="020B0604020202020204" pitchFamily="34" charset="0"/>
                <a:cs typeface="Arial" panose="020B0604020202020204" pitchFamily="34" charset="0"/>
              </a:rPr>
              <a:t> </a:t>
            </a:r>
            <a:r>
              <a:rPr lang="es-MX" sz="2000" b="1" dirty="0">
                <a:solidFill>
                  <a:schemeClr val="bg1"/>
                </a:solidFill>
                <a:latin typeface="Arial" panose="020B0604020202020204" pitchFamily="34" charset="0"/>
                <a:cs typeface="Arial" panose="020B0604020202020204" pitchFamily="34" charset="0"/>
              </a:rPr>
              <a:t>Anne C.S. </a:t>
            </a:r>
            <a:r>
              <a:rPr lang="es-MX" sz="2000" b="1" dirty="0" err="1">
                <a:solidFill>
                  <a:schemeClr val="bg1"/>
                </a:solidFill>
                <a:latin typeface="Arial" panose="020B0604020202020204" pitchFamily="34" charset="0"/>
                <a:cs typeface="Arial" panose="020B0604020202020204" pitchFamily="34" charset="0"/>
              </a:rPr>
              <a:t>Bergstedt</a:t>
            </a:r>
            <a:r>
              <a:rPr lang="es-MX" sz="2000" b="1" dirty="0">
                <a:solidFill>
                  <a:schemeClr val="bg1"/>
                </a:solidFill>
                <a:latin typeface="Arial" panose="020B0604020202020204" pitchFamily="34" charset="0"/>
                <a:cs typeface="Arial" panose="020B0604020202020204" pitchFamily="34" charset="0"/>
              </a:rPr>
              <a:t> / </a:t>
            </a:r>
            <a:r>
              <a:rPr lang="en-US" sz="2000" b="1" dirty="0">
                <a:solidFill>
                  <a:schemeClr val="bg1"/>
                </a:solidFill>
                <a:latin typeface="Arial" panose="020B0604020202020204" pitchFamily="34" charset="0"/>
                <a:cs typeface="Arial" panose="020B0604020202020204" pitchFamily="34" charset="0"/>
              </a:rPr>
              <a:t>Daddy Spencer </a:t>
            </a:r>
            <a:r>
              <a:rPr lang="en-US" sz="2000" b="1" dirty="0" err="1">
                <a:solidFill>
                  <a:schemeClr val="bg1"/>
                </a:solidFill>
                <a:latin typeface="Arial" panose="020B0604020202020204" pitchFamily="34" charset="0"/>
                <a:cs typeface="Arial" panose="020B0604020202020204" pitchFamily="34" charset="0"/>
              </a:rPr>
              <a:t>Bergstedt</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213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EF7166D2-53C2-5435-8AD2-037E3D636615}"/>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36C0BCC6-432F-E56B-A7C7-905AB901A24C}"/>
              </a:ext>
            </a:extLst>
          </p:cNvPr>
          <p:cNvSpPr txBox="1">
            <a:spLocks/>
          </p:cNvSpPr>
          <p:nvPr/>
        </p:nvSpPr>
        <p:spPr>
          <a:xfrm>
            <a:off x="2009940" y="365125"/>
            <a:ext cx="9615322"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dirty="0" err="1">
                <a:solidFill>
                  <a:schemeClr val="bg1"/>
                </a:solidFill>
              </a:rPr>
              <a:t>Misses</a:t>
            </a:r>
            <a:r>
              <a:rPr lang="es-MX" dirty="0">
                <a:solidFill>
                  <a:schemeClr val="bg1"/>
                </a:solidFill>
              </a:rPr>
              <a:t> más relevantes</a:t>
            </a:r>
            <a:endParaRPr kumimoji="0" lang="es-MX" sz="60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sp>
        <p:nvSpPr>
          <p:cNvPr id="6" name="CuadroTexto 5">
            <a:extLst>
              <a:ext uri="{FF2B5EF4-FFF2-40B4-BE49-F238E27FC236}">
                <a16:creationId xmlns:a16="http://schemas.microsoft.com/office/drawing/2014/main" id="{F082E741-EF78-2EDB-6E89-ED6DFB4AA51E}"/>
              </a:ext>
            </a:extLst>
          </p:cNvPr>
          <p:cNvSpPr txBox="1"/>
          <p:nvPr/>
        </p:nvSpPr>
        <p:spPr>
          <a:xfrm>
            <a:off x="4113684" y="1623149"/>
            <a:ext cx="7716366" cy="415498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La señora Jill Carter creó el Concurso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Mr</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and Mrs.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World</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Leather</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y fue la primera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African</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American International Ms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Leather</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IMsL</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en 1996. La plataforma de Jill para el año de su título fue "Cada uno enseña a uno" y trabajaron incansablemente ese año para recaudar fondos para los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Leather</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Archives. Ellas, junto con Vi Johnson, crearon la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The</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Carter Johnson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Leather</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Library, que es una biblioteca flotante que archiva libros, revistas, carteles, arte, </a:t>
            </a:r>
            <a:r>
              <a:rPr kumimoji="0" lang="es-ES" sz="2400" i="0" u="none" strike="noStrike" kern="1200" cap="none" spc="0" normalizeH="0" baseline="0" noProof="0" dirty="0" err="1">
                <a:ln>
                  <a:noFill/>
                </a:ln>
                <a:solidFill>
                  <a:schemeClr val="bg1"/>
                </a:solidFill>
                <a:effectLst/>
                <a:uLnTx/>
                <a:uFillTx/>
                <a:latin typeface="Aptos" panose="02110004020202020204"/>
                <a:ea typeface="+mn-ea"/>
                <a:cs typeface="+mn-cs"/>
              </a:rPr>
              <a:t>pins</a:t>
            </a:r>
            <a:r>
              <a:rPr kumimoji="0" lang="es-ES" sz="2400" i="0" u="none" strike="noStrike" kern="1200" cap="none" spc="0" normalizeH="0" baseline="0" noProof="0" dirty="0">
                <a:ln>
                  <a:noFill/>
                </a:ln>
                <a:solidFill>
                  <a:schemeClr val="bg1"/>
                </a:solidFill>
                <a:effectLst/>
                <a:uLnTx/>
                <a:uFillTx/>
                <a:latin typeface="Aptos" panose="02110004020202020204"/>
                <a:ea typeface="+mn-ea"/>
                <a:cs typeface="+mn-cs"/>
              </a:rPr>
              <a:t> de clubes y eventos, periódicos, programas de eventos y material efímero relacionado con la comunidad del cuero.</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25BF8EEB-D5F6-5F33-892E-A405862B33E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77EFEF26-612E-AF08-CCC2-72D6A60982D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A9396128-E170-7BF8-8BD3-E774C0AA52D1}"/>
              </a:ext>
            </a:extLst>
          </p:cNvPr>
          <p:cNvSpPr txBox="1"/>
          <p:nvPr/>
        </p:nvSpPr>
        <p:spPr>
          <a:xfrm rot="5400000">
            <a:off x="-1105066" y="2906103"/>
            <a:ext cx="2936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Elaborado por:</a:t>
            </a:r>
            <a:b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br>
            <a:r>
              <a:rPr kumimoji="0" lang="es-MX" sz="1400" b="0" i="0" u="none" strike="noStrike" kern="1200" cap="none" spc="0" normalizeH="0" baseline="0" noProof="0" dirty="0">
                <a:ln>
                  <a:noFill/>
                </a:ln>
                <a:solidFill>
                  <a:srgbClr val="7F7F7F"/>
                </a:solidFill>
                <a:effectLst/>
                <a:uLnTx/>
                <a:uFillTx/>
                <a:latin typeface="Aptos" panose="02110004020202020204"/>
                <a:ea typeface="+mn-ea"/>
                <a:cs typeface="+mn-cs"/>
              </a:rPr>
              <a:t>Área de Educación y sensibilización</a:t>
            </a:r>
            <a:endParaRPr kumimoji="0" lang="es-MX" sz="1800" b="0" i="0" u="none" strike="noStrike" kern="1200" cap="none" spc="0" normalizeH="0" baseline="0" noProof="0" dirty="0">
              <a:ln>
                <a:noFill/>
              </a:ln>
              <a:solidFill>
                <a:srgbClr val="7F7F7F"/>
              </a:solidFill>
              <a:effectLst/>
              <a:uLnTx/>
              <a:uFillTx/>
              <a:latin typeface="Aptos" panose="02110004020202020204"/>
              <a:ea typeface="+mn-ea"/>
              <a:cs typeface="+mn-cs"/>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4458F459-806A-E8C0-487A-0B36F7182E0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pic>
        <p:nvPicPr>
          <p:cNvPr id="2" name="Imagen 1" descr="Logotipo&#10;&#10;El contenido generado por IA puede ser incorrecto.">
            <a:extLst>
              <a:ext uri="{FF2B5EF4-FFF2-40B4-BE49-F238E27FC236}">
                <a16:creationId xmlns:a16="http://schemas.microsoft.com/office/drawing/2014/main" id="{75927580-7187-0025-2987-A7A48382A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8" y="509814"/>
            <a:ext cx="1120025" cy="577961"/>
          </a:xfrm>
          <a:prstGeom prst="rect">
            <a:avLst/>
          </a:prstGeom>
        </p:spPr>
      </p:pic>
      <p:sp>
        <p:nvSpPr>
          <p:cNvPr id="14" name="Marcador de contenido 2">
            <a:extLst>
              <a:ext uri="{FF2B5EF4-FFF2-40B4-BE49-F238E27FC236}">
                <a16:creationId xmlns:a16="http://schemas.microsoft.com/office/drawing/2014/main" id="{C1301CB0-FA73-E757-A2CE-94B95ABC5D34}"/>
              </a:ext>
            </a:extLst>
          </p:cNvPr>
          <p:cNvSpPr txBox="1">
            <a:spLocks/>
          </p:cNvSpPr>
          <p:nvPr/>
        </p:nvSpPr>
        <p:spPr>
          <a:xfrm>
            <a:off x="926539" y="6133764"/>
            <a:ext cx="2950137"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s-MX" sz="2000" b="1" dirty="0">
                <a:solidFill>
                  <a:schemeClr val="bg1"/>
                </a:solidFill>
                <a:latin typeface="Arial" panose="020B0604020202020204" pitchFamily="34" charset="0"/>
                <a:cs typeface="Arial" panose="020B0604020202020204" pitchFamily="34" charset="0"/>
              </a:rPr>
              <a:t>Jill Carter (1996)</a:t>
            </a:r>
            <a:endParaRPr lang="en-US" sz="2000" b="1" dirty="0">
              <a:solidFill>
                <a:schemeClr val="bg1"/>
              </a:solidFill>
              <a:latin typeface="Arial" panose="020B0604020202020204" pitchFamily="34" charset="0"/>
              <a:cs typeface="Arial" panose="020B0604020202020204" pitchFamily="34" charset="0"/>
            </a:endParaRPr>
          </a:p>
        </p:txBody>
      </p:sp>
      <p:pic>
        <p:nvPicPr>
          <p:cNvPr id="15" name="Imagen 14" descr="Foto en blanco y negro de un hombre con un texto en blanco&#10;&#10;El contenido generado por IA puede ser incorrecto.">
            <a:extLst>
              <a:ext uri="{FF2B5EF4-FFF2-40B4-BE49-F238E27FC236}">
                <a16:creationId xmlns:a16="http://schemas.microsoft.com/office/drawing/2014/main" id="{D4FF7120-3F85-A25B-CC0F-DF37AF14AE24}"/>
              </a:ext>
            </a:extLst>
          </p:cNvPr>
          <p:cNvPicPr>
            <a:picLocks noChangeAspect="1"/>
          </p:cNvPicPr>
          <p:nvPr/>
        </p:nvPicPr>
        <p:blipFill>
          <a:blip r:embed="rId7">
            <a:extLst>
              <a:ext uri="{28A0092B-C50C-407E-A947-70E740481C1C}">
                <a14:useLocalDpi xmlns:a14="http://schemas.microsoft.com/office/drawing/2010/main" val="0"/>
              </a:ext>
            </a:extLst>
          </a:blip>
          <a:srcRect l="1783" t="22222" r="9181"/>
          <a:stretch/>
        </p:blipFill>
        <p:spPr>
          <a:xfrm>
            <a:off x="926539" y="1623149"/>
            <a:ext cx="2950137" cy="4200356"/>
          </a:xfrm>
          <a:prstGeom prst="rect">
            <a:avLst/>
          </a:prstGeom>
        </p:spPr>
      </p:pic>
    </p:spTree>
    <p:extLst>
      <p:ext uri="{BB962C8B-B14F-4D97-AF65-F5344CB8AC3E}">
        <p14:creationId xmlns:p14="http://schemas.microsoft.com/office/powerpoint/2010/main" val="276504348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1477</TotalTime>
  <Words>3657</Words>
  <Application>Microsoft Office PowerPoint</Application>
  <PresentationFormat>Panorámica</PresentationFormat>
  <Paragraphs>231</Paragraphs>
  <Slides>36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36</vt:i4>
      </vt:variant>
    </vt:vector>
  </HeadingPairs>
  <TitlesOfParts>
    <vt:vector size="40" baseType="lpstr">
      <vt:lpstr>Aptos</vt:lpstr>
      <vt:lpstr>Aptos Display</vt:lpstr>
      <vt:lpstr>Arial</vt:lpstr>
      <vt:lpstr>Tema de Office</vt:lpstr>
      <vt:lpstr>International Ms. Leather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Jiménez</dc:creator>
  <cp:lastModifiedBy>Victor Jiménez</cp:lastModifiedBy>
  <cp:revision>7</cp:revision>
  <dcterms:created xsi:type="dcterms:W3CDTF">2025-02-06T19:06:51Z</dcterms:created>
  <dcterms:modified xsi:type="dcterms:W3CDTF">2025-03-11T04:21:09Z</dcterms:modified>
</cp:coreProperties>
</file>