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04" r:id="rId3"/>
    <p:sldId id="308" r:id="rId4"/>
    <p:sldId id="309" r:id="rId5"/>
    <p:sldId id="310" r:id="rId6"/>
    <p:sldId id="311" r:id="rId7"/>
    <p:sldId id="312" r:id="rId8"/>
    <p:sldId id="313" r:id="rId9"/>
    <p:sldId id="314" r:id="rId10"/>
    <p:sldId id="315" r:id="rId11"/>
    <p:sldId id="316" r:id="rId12"/>
    <p:sldId id="317" r:id="rId13"/>
    <p:sldId id="319" r:id="rId14"/>
    <p:sldId id="320" r:id="rId15"/>
    <p:sldId id="321" r:id="rId16"/>
    <p:sldId id="322" r:id="rId17"/>
    <p:sldId id="323" r:id="rId18"/>
    <p:sldId id="324" r:id="rId19"/>
    <p:sldId id="325" r:id="rId20"/>
    <p:sldId id="326" r:id="rId21"/>
    <p:sldId id="327" r:id="rId22"/>
    <p:sldId id="330" r:id="rId23"/>
    <p:sldId id="329" r:id="rId24"/>
    <p:sldId id="331"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49" r:id="rId4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95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69613" autoAdjust="0"/>
  </p:normalViewPr>
  <p:slideViewPr>
    <p:cSldViewPr snapToGrid="0">
      <p:cViewPr>
        <p:scale>
          <a:sx n="100" d="100"/>
          <a:sy n="100" d="100"/>
        </p:scale>
        <p:origin x="12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66488-2B9C-422B-8739-B253331DFEBE}" type="datetimeFigureOut">
              <a:rPr lang="es-MX" smtClean="0"/>
              <a:t>15/03/2025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A3EC4-D854-47E9-90E2-ACA946D67CC6}" type="slidenum">
              <a:rPr lang="es-MX" smtClean="0"/>
              <a:t>‹Nº›</a:t>
            </a:fld>
            <a:endParaRPr lang="es-MX"/>
          </a:p>
        </p:txBody>
      </p:sp>
    </p:spTree>
    <p:extLst>
      <p:ext uri="{BB962C8B-B14F-4D97-AF65-F5344CB8AC3E}">
        <p14:creationId xmlns:p14="http://schemas.microsoft.com/office/powerpoint/2010/main" val="2578847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1</a:t>
            </a:fld>
            <a:endParaRPr lang="es-MX"/>
          </a:p>
        </p:txBody>
      </p:sp>
    </p:spTree>
    <p:extLst>
      <p:ext uri="{BB962C8B-B14F-4D97-AF65-F5344CB8AC3E}">
        <p14:creationId xmlns:p14="http://schemas.microsoft.com/office/powerpoint/2010/main" val="86926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Lenny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Broberg</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(1992)</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Policía de San Francisco</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Subastador muy solicitado</a:t>
            </a: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10</a:t>
            </a:fld>
            <a:endParaRPr lang="es-MX"/>
          </a:p>
        </p:txBody>
      </p:sp>
    </p:spTree>
    <p:extLst>
      <p:ext uri="{BB962C8B-B14F-4D97-AF65-F5344CB8AC3E}">
        <p14:creationId xmlns:p14="http://schemas.microsoft.com/office/powerpoint/2010/main" val="3291175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Lenny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Broberg</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(1992)</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Reconocido por sus incansables esfuerzos en el mundo sin fines de lucro</a:t>
            </a: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11</a:t>
            </a:fld>
            <a:endParaRPr lang="es-MX"/>
          </a:p>
        </p:txBody>
      </p:sp>
    </p:spTree>
    <p:extLst>
      <p:ext uri="{BB962C8B-B14F-4D97-AF65-F5344CB8AC3E}">
        <p14:creationId xmlns:p14="http://schemas.microsoft.com/office/powerpoint/2010/main" val="3568131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Tony Mills (1998)</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Médico especializado en el tratamiento del VIH</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Proveedor de atención primaria para más de 2000 pacientes, de los cuales aprox. la mitad viven con VIH</a:t>
            </a: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12</a:t>
            </a:fld>
            <a:endParaRPr lang="es-MX"/>
          </a:p>
        </p:txBody>
      </p:sp>
    </p:spTree>
    <p:extLst>
      <p:ext uri="{BB962C8B-B14F-4D97-AF65-F5344CB8AC3E}">
        <p14:creationId xmlns:p14="http://schemas.microsoft.com/office/powerpoint/2010/main" val="4293046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Tony Mills (1998)</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Defensor de personas con VIH en la Universidad de Miami</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En 1999 abrió en Los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Angeles</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un consultorio especializado en atención del VIH</a:t>
            </a:r>
          </a:p>
          <a:p>
            <a:pPr marL="342900" lvl="0" indent="-342900">
              <a:lnSpc>
                <a:spcPct val="107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Editor del HIV Treatment News</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Colabora con frecuencia en publicaciones relacionadas con el VIH</a:t>
            </a: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13</a:t>
            </a:fld>
            <a:endParaRPr lang="es-MX"/>
          </a:p>
        </p:txBody>
      </p:sp>
    </p:spTree>
    <p:extLst>
      <p:ext uri="{BB962C8B-B14F-4D97-AF65-F5344CB8AC3E}">
        <p14:creationId xmlns:p14="http://schemas.microsoft.com/office/powerpoint/2010/main" val="2326658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John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Pendal</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(2003)</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International Mr.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Leather</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perteneciente a la comunidad trans</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Apoyo a personas con problemas debido a su género, sexualidad, neurodiversidad, diagnóstico de salud o sensación de “no encajar”</a:t>
            </a:r>
          </a:p>
          <a:p>
            <a:pPr marL="342900" lvl="0" indent="-342900">
              <a:lnSpc>
                <a:spcPct val="107000"/>
              </a:lnSpc>
              <a:spcAft>
                <a:spcPts val="800"/>
              </a:spcAft>
              <a:buFont typeface="Symbol" panose="05050102010706020507" pitchFamily="18" charset="2"/>
              <a:buChar char=""/>
            </a:pPr>
            <a:r>
              <a:rPr lang="es-MX" sz="1800" dirty="0">
                <a:effectLst/>
                <a:latin typeface="Aptos" panose="020B0004020202020204" pitchFamily="34" charset="0"/>
                <a:ea typeface="Aptos" panose="020B0004020202020204" pitchFamily="34" charset="0"/>
                <a:cs typeface="Times New Roman" panose="02020603050405020304" pitchFamily="18" charset="0"/>
              </a:rPr>
              <a:t>Especialista en coaching para la autoaceptación y la felicidad, especializado en personas con autismo</a:t>
            </a:r>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14</a:t>
            </a:fld>
            <a:endParaRPr lang="es-MX"/>
          </a:p>
        </p:txBody>
      </p:sp>
    </p:spTree>
    <p:extLst>
      <p:ext uri="{BB962C8B-B14F-4D97-AF65-F5344CB8AC3E}">
        <p14:creationId xmlns:p14="http://schemas.microsoft.com/office/powerpoint/2010/main" val="1062476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Mikel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Gerle</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(2007)</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Creador del grupo fraternal LA Band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of</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Brothers</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Creador de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Mike’s</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Bar, donde se anima a hombres homosexuales a desconectarse y convivir cara a cara</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Creador del grupo de debate “TRIBE” para hombres homosexuales, patrocinado con el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consejar</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D’Amico</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del ayuntamiento de West Hollywood</a:t>
            </a: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15</a:t>
            </a:fld>
            <a:endParaRPr lang="es-MX"/>
          </a:p>
        </p:txBody>
      </p:sp>
    </p:spTree>
    <p:extLst>
      <p:ext uri="{BB962C8B-B14F-4D97-AF65-F5344CB8AC3E}">
        <p14:creationId xmlns:p14="http://schemas.microsoft.com/office/powerpoint/2010/main" val="4102209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Jeffrey Payne (2009)</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Cofundador y miembro de la junta directiva del SSC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Fund</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(Sharon St.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Cyr</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Fund</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Inc.), una organización que recauda dinero para personas de la comunidad en la compra de audífonos, y para brindar subvenciones a organizaciones para intérpretes del lenguaje de señas</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En 2012, se hizo cargo de International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LeatherSIR</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Leatherboy</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e International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Community</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Bootblack</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como director ejecutivo y presidente</a:t>
            </a: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16</a:t>
            </a:fld>
            <a:endParaRPr lang="es-MX"/>
          </a:p>
        </p:txBody>
      </p:sp>
    </p:spTree>
    <p:extLst>
      <p:ext uri="{BB962C8B-B14F-4D97-AF65-F5344CB8AC3E}">
        <p14:creationId xmlns:p14="http://schemas.microsoft.com/office/powerpoint/2010/main" val="1539654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Tyler McCormick (2010)</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International Mr.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Leather</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Transexual, Transgénero y con capacidades diferentes</a:t>
            </a:r>
          </a:p>
          <a:p>
            <a:pPr marL="342900" lvl="0" indent="-342900">
              <a:lnSpc>
                <a:spcPct val="107000"/>
              </a:lnSpc>
              <a:spcAft>
                <a:spcPts val="800"/>
              </a:spcAft>
              <a:buFont typeface="Symbol" panose="05050102010706020507" pitchFamily="18" charset="2"/>
              <a:buChar char=""/>
            </a:pPr>
            <a:r>
              <a:rPr lang="es-MX" sz="1800" dirty="0">
                <a:effectLst/>
                <a:latin typeface="Aptos" panose="020B0004020202020204" pitchFamily="34" charset="0"/>
                <a:ea typeface="Aptos" panose="020B0004020202020204" pitchFamily="34" charset="0"/>
                <a:cs typeface="Times New Roman" panose="02020603050405020304" pitchFamily="18" charset="0"/>
              </a:rPr>
              <a:t>Ha sabido dar lecciones sobre la discapacidad, hablándolo de frente</a:t>
            </a:r>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17</a:t>
            </a:fld>
            <a:endParaRPr lang="es-MX"/>
          </a:p>
        </p:txBody>
      </p:sp>
    </p:spTree>
    <p:extLst>
      <p:ext uri="{BB962C8B-B14F-4D97-AF65-F5344CB8AC3E}">
        <p14:creationId xmlns:p14="http://schemas.microsoft.com/office/powerpoint/2010/main" val="1118675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Jack Thompson (2019)</a:t>
            </a:r>
          </a:p>
          <a:p>
            <a:pPr marL="285750"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International Mr. Leather transexual de color</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18</a:t>
            </a:fld>
            <a:endParaRPr lang="es-MX"/>
          </a:p>
        </p:txBody>
      </p:sp>
    </p:spTree>
    <p:extLst>
      <p:ext uri="{BB962C8B-B14F-4D97-AF65-F5344CB8AC3E}">
        <p14:creationId xmlns:p14="http://schemas.microsoft.com/office/powerpoint/2010/main" val="3689626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b="1" kern="100" dirty="0">
                <a:effectLst/>
                <a:latin typeface="Aptos" panose="020B0004020202020204" pitchFamily="34" charset="0"/>
                <a:ea typeface="Aptos" panose="020B0004020202020204" pitchFamily="34" charset="0"/>
                <a:cs typeface="Times New Roman" panose="02020603050405020304" pitchFamily="18" charset="0"/>
              </a:rPr>
              <a:t>Solicitud y perfil del concursante</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Se refiere a información básica del concursante</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Información utilizada por personal administrativo y jueces del International Mr.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Leather</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Para dar una idea de quién es y de dónde viene</a:t>
            </a:r>
          </a:p>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buNone/>
            </a:pPr>
            <a:r>
              <a:rPr lang="es-MX" sz="1800" b="1" kern="100" dirty="0">
                <a:effectLst/>
                <a:latin typeface="Aptos" panose="020B0004020202020204" pitchFamily="34" charset="0"/>
                <a:ea typeface="Aptos" panose="020B0004020202020204" pitchFamily="34" charset="0"/>
                <a:cs typeface="Times New Roman" panose="02020603050405020304" pitchFamily="18" charset="0"/>
              </a:rPr>
              <a:t>Información del patrocinador</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Información de los patrocinadores</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Incluye logotipo del patrocinador en alta resolución</a:t>
            </a:r>
          </a:p>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buNone/>
            </a:pPr>
            <a:r>
              <a:rPr lang="es-MX" sz="1800" b="1" kern="100" dirty="0">
                <a:effectLst/>
                <a:latin typeface="Aptos" panose="020B0004020202020204" pitchFamily="34" charset="0"/>
                <a:ea typeface="Aptos" panose="020B0004020202020204" pitchFamily="34" charset="0"/>
                <a:cs typeface="Times New Roman" panose="02020603050405020304" pitchFamily="18" charset="0"/>
              </a:rPr>
              <a:t>Tarifa de inscripción</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$75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usd</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por concursante</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Puede ser mediante tarjeta de crédito o cheque a nombre de International Mr.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Leather</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Debe de abonarse antes de la llegada del concursante al International Mr.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Leather</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20</a:t>
            </a:fld>
            <a:endParaRPr lang="es-MX"/>
          </a:p>
        </p:txBody>
      </p:sp>
    </p:spTree>
    <p:extLst>
      <p:ext uri="{BB962C8B-B14F-4D97-AF65-F5344CB8AC3E}">
        <p14:creationId xmlns:p14="http://schemas.microsoft.com/office/powerpoint/2010/main" val="761387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nSpc>
                <a:spcPct val="107000"/>
              </a:lnSpc>
              <a:buFont typeface="Symbol" panose="05050102010706020507" pitchFamily="18" charset="2"/>
              <a:buNone/>
            </a:pPr>
            <a:r>
              <a:rPr lang="es-MX" sz="1800" b="1" kern="100" dirty="0">
                <a:effectLst/>
                <a:latin typeface="Aptos" panose="020B0004020202020204" pitchFamily="34" charset="0"/>
                <a:ea typeface="Aptos" panose="020B0004020202020204" pitchFamily="34" charset="0"/>
                <a:cs typeface="Times New Roman" panose="02020603050405020304" pitchFamily="18" charset="0"/>
              </a:rPr>
              <a:t>MISION</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Bienvenida a todos los miembros de la comunidad del cuero </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Y a aquellos que deseen aprender más sobre la comunidad del cuero</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Se reconoce tener la responsabilidad de proporcionar un entorno seguro</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Se requiere el cumplimiento del código de conducta como condición para asistir a IML</a:t>
            </a:r>
          </a:p>
          <a:p>
            <a:pPr marL="342900" lvl="0" indent="-342900">
              <a:lnSpc>
                <a:spcPct val="107000"/>
              </a:lnSpc>
              <a:spcAft>
                <a:spcPts val="800"/>
              </a:spcAft>
              <a:buFont typeface="Symbol" panose="05050102010706020507" pitchFamily="18" charset="2"/>
              <a:buChar char=""/>
            </a:pPr>
            <a:r>
              <a:rPr lang="es-MX" sz="1800" dirty="0">
                <a:effectLst/>
                <a:latin typeface="Aptos" panose="020B0004020202020204" pitchFamily="34" charset="0"/>
                <a:ea typeface="Aptos" panose="020B0004020202020204" pitchFamily="34" charset="0"/>
                <a:cs typeface="Times New Roman" panose="02020603050405020304" pitchFamily="18" charset="0"/>
              </a:rPr>
              <a:t>Todos los participantes de IML reconocen que asisten a un evento sexualmente positivo</a:t>
            </a:r>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2</a:t>
            </a:fld>
            <a:endParaRPr lang="es-MX"/>
          </a:p>
        </p:txBody>
      </p:sp>
    </p:spTree>
    <p:extLst>
      <p:ext uri="{BB962C8B-B14F-4D97-AF65-F5344CB8AC3E}">
        <p14:creationId xmlns:p14="http://schemas.microsoft.com/office/powerpoint/2010/main" val="628583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Reglas y requisitos</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Ser ganadores de un concurso previo local, regional o de un bar</a:t>
            </a:r>
          </a:p>
          <a:p>
            <a:pPr marL="342900" lvl="0" indent="-342900">
              <a:lnSpc>
                <a:spcPct val="107000"/>
              </a:lnSpc>
              <a:spcAft>
                <a:spcPts val="800"/>
              </a:spcAft>
              <a:buFont typeface="Symbol" panose="05050102010706020507" pitchFamily="18" charset="2"/>
              <a:buChar char=""/>
            </a:pPr>
            <a:r>
              <a:rPr lang="es-MX" sz="1800" dirty="0">
                <a:effectLst/>
                <a:latin typeface="Aptos" panose="020B0004020202020204" pitchFamily="34" charset="0"/>
                <a:ea typeface="Aptos" panose="020B0004020202020204" pitchFamily="34" charset="0"/>
                <a:cs typeface="Times New Roman" panose="02020603050405020304" pitchFamily="18" charset="0"/>
              </a:rPr>
              <a:t>O estar patrocinados por un bar, empresa, club u organización relacionada a los levis/cuero, uniformes, sadomasoquismo, western, equipo o estilos de vida relacionados</a:t>
            </a:r>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21</a:t>
            </a:fld>
            <a:endParaRPr lang="es-MX"/>
          </a:p>
        </p:txBody>
      </p:sp>
    </p:spTree>
    <p:extLst>
      <p:ext uri="{BB962C8B-B14F-4D97-AF65-F5344CB8AC3E}">
        <p14:creationId xmlns:p14="http://schemas.microsoft.com/office/powerpoint/2010/main" val="2728677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Reglas y requisitos</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Presentarse como hombres</a:t>
            </a:r>
          </a:p>
          <a:p>
            <a:pPr marL="342900" lvl="0" indent="-342900">
              <a:lnSpc>
                <a:spcPct val="107000"/>
              </a:lnSpc>
              <a:spcAft>
                <a:spcPts val="800"/>
              </a:spcAft>
              <a:buFont typeface="Symbol" panose="05050102010706020507" pitchFamily="18" charset="2"/>
              <a:buChar char=""/>
            </a:pPr>
            <a:r>
              <a:rPr lang="es-MX" sz="1800" dirty="0">
                <a:effectLst/>
                <a:latin typeface="Aptos" panose="020B0004020202020204" pitchFamily="34" charset="0"/>
                <a:ea typeface="Aptos" panose="020B0004020202020204" pitchFamily="34" charset="0"/>
                <a:cs typeface="Times New Roman" panose="02020603050405020304" pitchFamily="18" charset="0"/>
              </a:rPr>
              <a:t>Tener mínimo 21 años a la fecha de registro del International Mr. </a:t>
            </a:r>
            <a:r>
              <a:rPr lang="es-MX" sz="1800" dirty="0" err="1">
                <a:effectLst/>
                <a:latin typeface="Aptos" panose="020B0004020202020204" pitchFamily="34" charset="0"/>
                <a:ea typeface="Aptos" panose="020B0004020202020204" pitchFamily="34" charset="0"/>
                <a:cs typeface="Times New Roman" panose="02020603050405020304" pitchFamily="18" charset="0"/>
              </a:rPr>
              <a:t>Leather</a:t>
            </a:r>
            <a:r>
              <a:rPr lang="es-MX" sz="1800" dirty="0">
                <a:effectLst/>
                <a:latin typeface="Aptos" panose="020B0004020202020204" pitchFamily="34" charset="0"/>
                <a:ea typeface="Aptos" panose="020B0004020202020204" pitchFamily="34" charset="0"/>
                <a:cs typeface="Times New Roman" panose="02020603050405020304" pitchFamily="18" charset="0"/>
              </a:rPr>
              <a:t>, validándolo mediante una identificación con fotografía oficial</a:t>
            </a:r>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22</a:t>
            </a:fld>
            <a:endParaRPr lang="es-MX"/>
          </a:p>
        </p:txBody>
      </p:sp>
    </p:spTree>
    <p:extLst>
      <p:ext uri="{BB962C8B-B14F-4D97-AF65-F5344CB8AC3E}">
        <p14:creationId xmlns:p14="http://schemas.microsoft.com/office/powerpoint/2010/main" val="1666643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Reglas y requisitos</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Las solicitudes deben de presentarse a más tardar al 30 de abril</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Una vez registrada la solicitud se recibirá un correo electrónico confirmando su participación, indicando cuando presentarse con los funcionarios del International Mr.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Leather</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en el hotel anfitrión de Chicago</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También se recibirá información detallada para el fin de semana del concurso durante el registro y la orientación</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Se requiere asistencia puntual al registro</a:t>
            </a: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23</a:t>
            </a:fld>
            <a:endParaRPr lang="es-MX"/>
          </a:p>
        </p:txBody>
      </p:sp>
    </p:spTree>
    <p:extLst>
      <p:ext uri="{BB962C8B-B14F-4D97-AF65-F5344CB8AC3E}">
        <p14:creationId xmlns:p14="http://schemas.microsoft.com/office/powerpoint/2010/main" val="1275859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Reglas y requisitos</a:t>
            </a:r>
          </a:p>
          <a:p>
            <a:pPr marL="342900" lvl="0" indent="-342900">
              <a:lnSpc>
                <a:spcPct val="107000"/>
              </a:lnSpc>
              <a:buFont typeface="Symbol" panose="05050102010706020507" pitchFamily="18" charset="2"/>
              <a:buChar char=""/>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Obligatorio proporcionar toda la información solicitada para poder concursar</a:t>
            </a:r>
          </a:p>
          <a:p>
            <a:pPr marL="342900" lvl="0" indent="-342900">
              <a:lnSpc>
                <a:spcPct val="107000"/>
              </a:lnSpc>
              <a:buFont typeface="Symbol" panose="05050102010706020507" pitchFamily="18" charset="2"/>
              <a:buChar char=""/>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En caso de querer agregar información para los jueces, presentar 10 copias de esta al presentarse al registro</a:t>
            </a:r>
          </a:p>
          <a:p>
            <a:pPr marL="342900" lvl="0" indent="-342900">
              <a:lnSpc>
                <a:spcPct val="107000"/>
              </a:lnSpc>
              <a:buFont typeface="Symbol" panose="05050102010706020507" pitchFamily="18" charset="2"/>
              <a:buChar char=""/>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Durante el registro se solicitará:</a:t>
            </a:r>
          </a:p>
          <a:p>
            <a:pPr marL="742950" lvl="1" indent="-285750">
              <a:lnSpc>
                <a:spcPct val="107000"/>
              </a:lnSpc>
              <a:buFont typeface="Courier New" panose="02070309020205020404" pitchFamily="49" charset="0"/>
              <a:buChar char="o"/>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Firme y feche acuerdo de participante</a:t>
            </a:r>
          </a:p>
          <a:p>
            <a:pPr marL="742950" lvl="1" indent="-285750">
              <a:lnSpc>
                <a:spcPct val="107000"/>
              </a:lnSpc>
              <a:buFont typeface="Courier New" panose="02070309020205020404" pitchFamily="49" charset="0"/>
              <a:buChar char="o"/>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Firme y feche formulario de autorización de fotografía del participante, indicando que aparecerá en todos los eventos oficiales:</a:t>
            </a:r>
          </a:p>
          <a:p>
            <a:pPr marL="1143000" lvl="2" indent="-228600">
              <a:lnSpc>
                <a:spcPct val="107000"/>
              </a:lnSpc>
              <a:buFont typeface="Wingdings" panose="05000000000000000000" pitchFamily="2" charset="2"/>
              <a:buChar char=""/>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Registro de participantes</a:t>
            </a:r>
          </a:p>
          <a:p>
            <a:pPr marL="1143000" lvl="2" indent="-228600">
              <a:lnSpc>
                <a:spcPct val="107000"/>
              </a:lnSpc>
              <a:buFont typeface="Wingdings" panose="05000000000000000000" pitchFamily="2" charset="2"/>
              <a:buChar char=""/>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Orientación de participantes</a:t>
            </a:r>
          </a:p>
          <a:p>
            <a:pPr marL="1143000" lvl="2" indent="-228600">
              <a:lnSpc>
                <a:spcPct val="107000"/>
              </a:lnSpc>
              <a:buFont typeface="Wingdings" panose="05000000000000000000" pitchFamily="2" charset="2"/>
              <a:buChar char=""/>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Ceremonias de apertura</a:t>
            </a:r>
          </a:p>
          <a:p>
            <a:pPr marL="1143000" lvl="2" indent="-228600">
              <a:lnSpc>
                <a:spcPct val="107000"/>
              </a:lnSpc>
              <a:buFont typeface="Wingdings" panose="05000000000000000000" pitchFamily="2" charset="2"/>
              <a:buChar char=""/>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Entrevistas preliminares</a:t>
            </a:r>
          </a:p>
          <a:p>
            <a:pPr marL="1143000" lvl="2" indent="-228600">
              <a:lnSpc>
                <a:spcPct val="107000"/>
              </a:lnSpc>
              <a:buFont typeface="Wingdings" panose="05000000000000000000" pitchFamily="2" charset="2"/>
              <a:buChar char=""/>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Presencia en el escenario</a:t>
            </a:r>
          </a:p>
          <a:p>
            <a:pPr marL="1143000" lvl="2" indent="-228600">
              <a:lnSpc>
                <a:spcPct val="107000"/>
              </a:lnSpc>
              <a:buFont typeface="Wingdings" panose="05000000000000000000" pitchFamily="2" charset="2"/>
              <a:buChar char=""/>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Sesiones de fotos</a:t>
            </a:r>
          </a:p>
          <a:p>
            <a:pPr marL="1143000" lvl="2" indent="-228600">
              <a:lnSpc>
                <a:spcPct val="107000"/>
              </a:lnSpc>
              <a:buFont typeface="Wingdings" panose="05000000000000000000" pitchFamily="2" charset="2"/>
              <a:buChar char=""/>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Ensayos</a:t>
            </a:r>
          </a:p>
          <a:p>
            <a:pPr marL="1143000" lvl="2" indent="-228600">
              <a:lnSpc>
                <a:spcPct val="107000"/>
              </a:lnSpc>
              <a:spcAft>
                <a:spcPts val="800"/>
              </a:spcAft>
              <a:buFont typeface="Wingdings" panose="05000000000000000000" pitchFamily="2" charset="2"/>
              <a:buChar char=""/>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Concurso</a:t>
            </a:r>
          </a:p>
          <a:p>
            <a:pPr>
              <a:buNone/>
            </a:pPr>
            <a:r>
              <a:rPr lang="es-MX" sz="1100" dirty="0">
                <a:effectLst/>
                <a:latin typeface="Aptos" panose="020B0004020202020204" pitchFamily="34" charset="0"/>
                <a:ea typeface="Aptos" panose="020B0004020202020204" pitchFamily="34" charset="0"/>
                <a:cs typeface="Times New Roman" panose="02020603050405020304" pitchFamily="18" charset="0"/>
              </a:rPr>
              <a:t>*Nota: De no presentarse según lo programado puede ser descalificado</a:t>
            </a:r>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24</a:t>
            </a:fld>
            <a:endParaRPr lang="es-MX"/>
          </a:p>
        </p:txBody>
      </p:sp>
    </p:spTree>
    <p:extLst>
      <p:ext uri="{BB962C8B-B14F-4D97-AF65-F5344CB8AC3E}">
        <p14:creationId xmlns:p14="http://schemas.microsoft.com/office/powerpoint/2010/main" val="1475018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Instrucciones sobre imágenes y fotografías</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Se solicitan las imágenes del concursante y logotipos de los patrocinadores en alta resolución, para que no se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pixeleén</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debido a las pantallas grandes donde se presentarán</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Presentar las imágenes originales, no descargadas de Facebook</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No se requieren fotografías profesionales, hoy en día un smartphone produce imágenes en alta resolución y con buena calidad</a:t>
            </a: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25</a:t>
            </a:fld>
            <a:endParaRPr lang="es-MX"/>
          </a:p>
        </p:txBody>
      </p:sp>
    </p:spTree>
    <p:extLst>
      <p:ext uri="{BB962C8B-B14F-4D97-AF65-F5344CB8AC3E}">
        <p14:creationId xmlns:p14="http://schemas.microsoft.com/office/powerpoint/2010/main" val="3620281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Instrucciones sobre imágenes y fotografías</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Fotografías de mínimo 300 dpi (puntos por pixel) cuando el tamaño es de 5” x 7” (tamaño estándar)</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De 3 a 5 imágenes, no más no menos</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Formatos de imágenes GIF, JPEG, PNG, PSD, TIFF</a:t>
            </a: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26</a:t>
            </a:fld>
            <a:endParaRPr lang="es-MX"/>
          </a:p>
        </p:txBody>
      </p:sp>
    </p:spTree>
    <p:extLst>
      <p:ext uri="{BB962C8B-B14F-4D97-AF65-F5344CB8AC3E}">
        <p14:creationId xmlns:p14="http://schemas.microsoft.com/office/powerpoint/2010/main" val="2202750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Instrucciones sobre imágenes y fotografías</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Antes de enviar sus fotografías convenir con su fotógrafo sobre la renuncia de derechos sobre este material tanto de su parte como de la de usted como concursante</a:t>
            </a: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27</a:t>
            </a:fld>
            <a:endParaRPr lang="es-MX"/>
          </a:p>
        </p:txBody>
      </p:sp>
    </p:spTree>
    <p:extLst>
      <p:ext uri="{BB962C8B-B14F-4D97-AF65-F5344CB8AC3E}">
        <p14:creationId xmlns:p14="http://schemas.microsoft.com/office/powerpoint/2010/main" val="2810959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b="1" kern="100" dirty="0">
                <a:effectLst/>
                <a:latin typeface="Aptos" panose="020B0004020202020204" pitchFamily="34" charset="0"/>
                <a:ea typeface="Aptos" panose="020B0004020202020204" pitchFamily="34" charset="0"/>
                <a:cs typeface="Times New Roman" panose="02020603050405020304" pitchFamily="18" charset="0"/>
              </a:rPr>
              <a:t>Diversidad y representación: </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Valorar a las personas que trabajan activamente para incorporar una variedad de perspectivas y voces a las conversaciones. </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Crear un sentido de pertenencia para todos.</a:t>
            </a:r>
          </a:p>
          <a:p>
            <a:pPr marL="342900" lvl="0" indent="-342900">
              <a:lnSpc>
                <a:spcPct val="107000"/>
              </a:lnSpc>
              <a:spcAft>
                <a:spcPts val="800"/>
              </a:spcAft>
              <a:buFont typeface="Symbol" panose="05050102010706020507" pitchFamily="18" charset="2"/>
              <a:buChar char=""/>
            </a:pP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s-MX" sz="1800" b="1" kern="100" dirty="0">
                <a:effectLst/>
                <a:latin typeface="Aptos" panose="020B0004020202020204" pitchFamily="34" charset="0"/>
                <a:ea typeface="Aptos" panose="020B0004020202020204" pitchFamily="34" charset="0"/>
                <a:cs typeface="Times New Roman" panose="02020603050405020304" pitchFamily="18" charset="0"/>
              </a:rPr>
              <a:t>Liderazgo perspicaz: </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Se posee la experiencia para reconocer el liderazgo auténtico.</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Se valoran las acciones por sobre las palabras.</a:t>
            </a:r>
          </a:p>
          <a:p>
            <a:pPr marL="0" lvl="0" indent="0">
              <a:lnSpc>
                <a:spcPct val="107000"/>
              </a:lnSpc>
              <a:spcAft>
                <a:spcPts val="800"/>
              </a:spcAft>
              <a:buFont typeface="Symbol" panose="05050102010706020507" pitchFamily="18" charset="2"/>
              <a:buNone/>
            </a:pP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3</a:t>
            </a:fld>
            <a:endParaRPr lang="es-MX"/>
          </a:p>
        </p:txBody>
      </p:sp>
    </p:spTree>
    <p:extLst>
      <p:ext uri="{BB962C8B-B14F-4D97-AF65-F5344CB8AC3E}">
        <p14:creationId xmlns:p14="http://schemas.microsoft.com/office/powerpoint/2010/main" val="2777378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100" b="1" kern="100" dirty="0">
                <a:effectLst/>
                <a:latin typeface="Aptos" panose="020B0004020202020204" pitchFamily="34" charset="0"/>
                <a:ea typeface="Aptos" panose="020B0004020202020204" pitchFamily="34" charset="0"/>
                <a:cs typeface="Times New Roman" panose="02020603050405020304" pitchFamily="18" charset="0"/>
              </a:rPr>
              <a:t>Inteligencia emocional</a:t>
            </a:r>
            <a:endParaRPr lang="es-MX"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Se valoran a los comunicadores hábiles:</a:t>
            </a:r>
          </a:p>
          <a:p>
            <a:pPr marL="742950" lvl="1" indent="-285750">
              <a:lnSpc>
                <a:spcPct val="107000"/>
              </a:lnSpc>
              <a:buFont typeface="Courier New" panose="02070309020205020404" pitchFamily="49" charset="0"/>
              <a:buChar char="o"/>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Capaces de distinguir entre diálogo, debate y conflicto</a:t>
            </a:r>
          </a:p>
          <a:p>
            <a:pPr marL="742950" lvl="1" indent="-285750">
              <a:lnSpc>
                <a:spcPct val="107000"/>
              </a:lnSpc>
              <a:buFont typeface="Courier New" panose="02070309020205020404" pitchFamily="49" charset="0"/>
              <a:buChar char="o"/>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Que saben cuándo participar en cada uno de ellos de manera constructiva</a:t>
            </a:r>
          </a:p>
          <a:p>
            <a:pPr marL="742950" lvl="1" indent="-285750">
              <a:lnSpc>
                <a:spcPct val="107000"/>
              </a:lnSpc>
              <a:buFont typeface="Courier New" panose="02070309020205020404" pitchFamily="49" charset="0"/>
              <a:buChar char="o"/>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Responsables de sus acciones y declaraciones</a:t>
            </a:r>
          </a:p>
          <a:p>
            <a:pPr marL="742950" lvl="1" indent="-285750">
              <a:lnSpc>
                <a:spcPct val="107000"/>
              </a:lnSpc>
              <a:spcAft>
                <a:spcPts val="800"/>
              </a:spcAft>
              <a:buFont typeface="Courier New" panose="02070309020205020404" pitchFamily="49" charset="0"/>
              <a:buChar char="o"/>
            </a:pPr>
            <a:r>
              <a:rPr lang="es-MX" sz="1100" kern="100" dirty="0">
                <a:effectLst/>
                <a:latin typeface="Aptos" panose="020B0004020202020204" pitchFamily="34" charset="0"/>
                <a:ea typeface="Aptos" panose="020B0004020202020204" pitchFamily="34" charset="0"/>
                <a:cs typeface="Times New Roman" panose="02020603050405020304" pitchFamily="18" charset="0"/>
              </a:rPr>
              <a:t>Tengan fuerza de carácter, pero que sepan seguir instrucciones</a:t>
            </a:r>
          </a:p>
          <a:p>
            <a:endParaRPr lang="es-MX" dirty="0"/>
          </a:p>
          <a:p>
            <a:pPr>
              <a:lnSpc>
                <a:spcPct val="107000"/>
              </a:lnSpc>
              <a:spcAft>
                <a:spcPts val="800"/>
              </a:spcAft>
              <a:buNone/>
            </a:pPr>
            <a:r>
              <a:rPr lang="es-MX" sz="1800" b="1" kern="100" dirty="0">
                <a:effectLst/>
                <a:latin typeface="Aptos" panose="020B0004020202020204" pitchFamily="34" charset="0"/>
                <a:ea typeface="Aptos" panose="020B0004020202020204" pitchFamily="34" charset="0"/>
                <a:cs typeface="Times New Roman" panose="02020603050405020304" pitchFamily="18" charset="0"/>
              </a:rPr>
              <a:t>Compromiso con la construcción de la comunidad</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Fomentar las relaciones</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Crear espacios de bienvenida</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Priorizar la conexión</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Animar y guiar por sobre los atributos superficiales</a:t>
            </a: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4</a:t>
            </a:fld>
            <a:endParaRPr lang="es-MX"/>
          </a:p>
        </p:txBody>
      </p:sp>
    </p:spTree>
    <p:extLst>
      <p:ext uri="{BB962C8B-B14F-4D97-AF65-F5344CB8AC3E}">
        <p14:creationId xmlns:p14="http://schemas.microsoft.com/office/powerpoint/2010/main" val="3987737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b="1" kern="100" dirty="0">
                <a:effectLst/>
                <a:latin typeface="Aptos" panose="020B0004020202020204" pitchFamily="34" charset="0"/>
                <a:ea typeface="Aptos" panose="020B0004020202020204" pitchFamily="34" charset="0"/>
                <a:cs typeface="Times New Roman" panose="02020603050405020304" pitchFamily="18" charset="0"/>
              </a:rPr>
              <a:t>Justicia e integridad</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Imparcialidad</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Transparencia</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Toma de decisiones de forma ética</a:t>
            </a: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Igualdad de oportunidades para brillar</a:t>
            </a:r>
          </a:p>
          <a:p>
            <a:pPr marL="342900" lvl="0" indent="-342900">
              <a:lnSpc>
                <a:spcPct val="107000"/>
              </a:lnSpc>
              <a:spcAft>
                <a:spcPts val="800"/>
              </a:spcAft>
              <a:buFont typeface="Symbol" panose="05050102010706020507" pitchFamily="18" charset="2"/>
              <a:buChar char=""/>
            </a:pPr>
            <a:r>
              <a:rPr lang="es-MX" sz="1800" dirty="0">
                <a:effectLst/>
                <a:latin typeface="Aptos" panose="020B0004020202020204" pitchFamily="34" charset="0"/>
                <a:ea typeface="Aptos" panose="020B0004020202020204" pitchFamily="34" charset="0"/>
                <a:cs typeface="Times New Roman" panose="02020603050405020304" pitchFamily="18" charset="0"/>
              </a:rPr>
              <a:t>Se valora la honestidad, justicia y solidos principios morales, incluso en situaciones difíciles</a:t>
            </a:r>
          </a:p>
          <a:p>
            <a:pPr marL="342900" lvl="0" indent="-342900">
              <a:lnSpc>
                <a:spcPct val="107000"/>
              </a:lnSpc>
              <a:spcAft>
                <a:spcPts val="800"/>
              </a:spcAft>
              <a:buFont typeface="Symbol" panose="05050102010706020507" pitchFamily="18" charset="2"/>
              <a:buChar char=""/>
            </a:pPr>
            <a:endParaRPr lang="es-MX" sz="1800" dirty="0">
              <a:effectLst/>
              <a:latin typeface="Aptos" panose="020B0004020202020204" pitchFamily="34" charset="0"/>
              <a:cs typeface="Times New Roman" panose="02020603050405020304" pitchFamily="18" charset="0"/>
            </a:endParaRPr>
          </a:p>
          <a:p>
            <a:pPr>
              <a:lnSpc>
                <a:spcPct val="107000"/>
              </a:lnSpc>
              <a:spcAft>
                <a:spcPts val="800"/>
              </a:spcAft>
              <a:buNone/>
            </a:pPr>
            <a:r>
              <a:rPr lang="es-MX" sz="1800" b="1" kern="100" dirty="0">
                <a:effectLst/>
                <a:latin typeface="Aptos" panose="020B0004020202020204" pitchFamily="34" charset="0"/>
                <a:ea typeface="Aptos" panose="020B0004020202020204" pitchFamily="34" charset="0"/>
                <a:cs typeface="Times New Roman" panose="02020603050405020304" pitchFamily="18" charset="0"/>
              </a:rPr>
              <a:t>Dedicación al crecimiento</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Permanecer abiertos al aprendizaje sobre las comunidades de cuero y de fetiche para mantenerse al día</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Se valora el autoexamen</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Desafiar suposiciones / Generar criterio propio</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Forjar nuevos caminos a seguir</a:t>
            </a:r>
          </a:p>
          <a:p>
            <a:pPr marL="0" lvl="0" indent="0">
              <a:lnSpc>
                <a:spcPct val="107000"/>
              </a:lnSpc>
              <a:spcAft>
                <a:spcPts val="800"/>
              </a:spcAft>
              <a:buFont typeface="Symbol" panose="05050102010706020507" pitchFamily="18" charset="2"/>
              <a:buNone/>
            </a:pPr>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5</a:t>
            </a:fld>
            <a:endParaRPr lang="es-MX"/>
          </a:p>
        </p:txBody>
      </p:sp>
    </p:spTree>
    <p:extLst>
      <p:ext uri="{BB962C8B-B14F-4D97-AF65-F5344CB8AC3E}">
        <p14:creationId xmlns:p14="http://schemas.microsoft.com/office/powerpoint/2010/main" val="4248055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David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Kloss</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(1979)</a:t>
            </a:r>
          </a:p>
          <a:p>
            <a:pPr marL="285750" indent="-285750">
              <a:lnSpc>
                <a:spcPct val="107000"/>
              </a:lnSpc>
              <a:spcAft>
                <a:spcPts val="800"/>
              </a:spcAft>
              <a:buFont typeface="Arial" panose="020B0604020202020204" pitchFamily="34" charset="0"/>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Primer International Mr.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Leather</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6</a:t>
            </a:fld>
            <a:endParaRPr lang="es-MX"/>
          </a:p>
        </p:txBody>
      </p:sp>
    </p:spTree>
    <p:extLst>
      <p:ext uri="{BB962C8B-B14F-4D97-AF65-F5344CB8AC3E}">
        <p14:creationId xmlns:p14="http://schemas.microsoft.com/office/powerpoint/2010/main" val="2541225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Coulter</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Thomas (1983)</a:t>
            </a:r>
          </a:p>
          <a:p>
            <a:pPr marL="285750" indent="-285750">
              <a:lnSpc>
                <a:spcPct val="107000"/>
              </a:lnSpc>
              <a:spcAft>
                <a:spcPts val="800"/>
              </a:spcAft>
              <a:buFont typeface="Arial" panose="020B0604020202020204" pitchFamily="34" charset="0"/>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Servicio comunitario como médico</a:t>
            </a: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7</a:t>
            </a:fld>
            <a:endParaRPr lang="es-MX"/>
          </a:p>
        </p:txBody>
      </p:sp>
    </p:spTree>
    <p:extLst>
      <p:ext uri="{BB962C8B-B14F-4D97-AF65-F5344CB8AC3E}">
        <p14:creationId xmlns:p14="http://schemas.microsoft.com/office/powerpoint/2010/main" val="371692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Patrick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Toner</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(1985)</a:t>
            </a:r>
          </a:p>
          <a:p>
            <a:pPr marL="285750" indent="-285750">
              <a:lnSpc>
                <a:spcPct val="107000"/>
              </a:lnSpc>
              <a:spcAft>
                <a:spcPts val="800"/>
              </a:spcAft>
              <a:buFont typeface="Arial" panose="020B0604020202020204" pitchFamily="34" charset="0"/>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Recaudación de fondos de San Francisco</a:t>
            </a:r>
          </a:p>
          <a:p>
            <a:pPr marL="285750" indent="-285750">
              <a:lnSpc>
                <a:spcPct val="107000"/>
              </a:lnSpc>
              <a:spcAft>
                <a:spcPts val="800"/>
              </a:spcAft>
              <a:buFont typeface="Arial" panose="020B0604020202020204" pitchFamily="34" charset="0"/>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Estableció un fondo de viajes para los sucesores International Mr.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Leather</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mediante el Trofeo y fondo conmemorativo Richard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Hennigh</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8</a:t>
            </a:fld>
            <a:endParaRPr lang="es-MX"/>
          </a:p>
        </p:txBody>
      </p:sp>
    </p:spTree>
    <p:extLst>
      <p:ext uri="{BB962C8B-B14F-4D97-AF65-F5344CB8AC3E}">
        <p14:creationId xmlns:p14="http://schemas.microsoft.com/office/powerpoint/2010/main" val="2004739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buNone/>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Guy Baldwin (1989)</a:t>
            </a:r>
          </a:p>
          <a:p>
            <a:pPr marL="342900" lvl="0" indent="-342900">
              <a:lnSpc>
                <a:spcPct val="107000"/>
              </a:lnSpc>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Educador especializado en temas de relevancia para las comunidades BDSM y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leather</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En 1982 creo una base de datos de profesionales que conocían y no tenían prejuicios hacia en mundo kink y BDSM</a:t>
            </a:r>
          </a:p>
          <a:p>
            <a:endParaRPr lang="es-MX" dirty="0"/>
          </a:p>
        </p:txBody>
      </p:sp>
      <p:sp>
        <p:nvSpPr>
          <p:cNvPr id="4" name="Marcador de número de diapositiva 3"/>
          <p:cNvSpPr>
            <a:spLocks noGrp="1"/>
          </p:cNvSpPr>
          <p:nvPr>
            <p:ph type="sldNum" sz="quarter" idx="5"/>
          </p:nvPr>
        </p:nvSpPr>
        <p:spPr/>
        <p:txBody>
          <a:bodyPr/>
          <a:lstStyle/>
          <a:p>
            <a:fld id="{D7EA3EC4-D854-47E9-90E2-ACA946D67CC6}" type="slidenum">
              <a:rPr lang="es-MX" smtClean="0"/>
              <a:t>9</a:t>
            </a:fld>
            <a:endParaRPr lang="es-MX"/>
          </a:p>
        </p:txBody>
      </p:sp>
    </p:spTree>
    <p:extLst>
      <p:ext uri="{BB962C8B-B14F-4D97-AF65-F5344CB8AC3E}">
        <p14:creationId xmlns:p14="http://schemas.microsoft.com/office/powerpoint/2010/main" val="519565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909843-9DF8-A851-6BDF-6822C8955A3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FDB0A922-0F42-7E33-22B9-276357361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0AAB55F8-4A01-1BD3-253B-0B9968956259}"/>
              </a:ext>
            </a:extLst>
          </p:cNvPr>
          <p:cNvSpPr>
            <a:spLocks noGrp="1"/>
          </p:cNvSpPr>
          <p:nvPr>
            <p:ph type="dt" sz="half" idx="10"/>
          </p:nvPr>
        </p:nvSpPr>
        <p:spPr/>
        <p:txBody>
          <a:bodyPr/>
          <a:lstStyle/>
          <a:p>
            <a:fld id="{314A71AC-D8EC-41FE-932E-6050BE3BB642}" type="datetimeFigureOut">
              <a:rPr lang="es-MX" smtClean="0"/>
              <a:t>15/03/2025</a:t>
            </a:fld>
            <a:endParaRPr lang="es-MX"/>
          </a:p>
        </p:txBody>
      </p:sp>
      <p:sp>
        <p:nvSpPr>
          <p:cNvPr id="5" name="Marcador de pie de página 4">
            <a:extLst>
              <a:ext uri="{FF2B5EF4-FFF2-40B4-BE49-F238E27FC236}">
                <a16:creationId xmlns:a16="http://schemas.microsoft.com/office/drawing/2014/main" id="{474983E6-3288-B541-0BE1-A01C43478B0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4E101A2-358A-0FF8-CE49-83AAB5FAC891}"/>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2609340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AA89D3-6D65-F50A-36CA-B6007533718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5FA9E40A-90EC-0D7C-B1A0-1C689B2CE5D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5A59C39-C65A-06B6-EB5E-82F2BA249958}"/>
              </a:ext>
            </a:extLst>
          </p:cNvPr>
          <p:cNvSpPr>
            <a:spLocks noGrp="1"/>
          </p:cNvSpPr>
          <p:nvPr>
            <p:ph type="dt" sz="half" idx="10"/>
          </p:nvPr>
        </p:nvSpPr>
        <p:spPr/>
        <p:txBody>
          <a:bodyPr/>
          <a:lstStyle/>
          <a:p>
            <a:fld id="{314A71AC-D8EC-41FE-932E-6050BE3BB642}" type="datetimeFigureOut">
              <a:rPr lang="es-MX" smtClean="0"/>
              <a:t>15/03/2025</a:t>
            </a:fld>
            <a:endParaRPr lang="es-MX"/>
          </a:p>
        </p:txBody>
      </p:sp>
      <p:sp>
        <p:nvSpPr>
          <p:cNvPr id="5" name="Marcador de pie de página 4">
            <a:extLst>
              <a:ext uri="{FF2B5EF4-FFF2-40B4-BE49-F238E27FC236}">
                <a16:creationId xmlns:a16="http://schemas.microsoft.com/office/drawing/2014/main" id="{F441F524-A3DA-AE53-D7FE-A02ADFA1F44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701575C-1BF9-B306-3889-CB9AF95662DC}"/>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1918835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C101E48-FE8C-8303-5757-D7D44BE55A7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3B53F8EF-894A-C34C-7538-D602172F9D6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4A3E807-9A8A-719E-9FA8-B0054F17E2F1}"/>
              </a:ext>
            </a:extLst>
          </p:cNvPr>
          <p:cNvSpPr>
            <a:spLocks noGrp="1"/>
          </p:cNvSpPr>
          <p:nvPr>
            <p:ph type="dt" sz="half" idx="10"/>
          </p:nvPr>
        </p:nvSpPr>
        <p:spPr/>
        <p:txBody>
          <a:bodyPr/>
          <a:lstStyle/>
          <a:p>
            <a:fld id="{314A71AC-D8EC-41FE-932E-6050BE3BB642}" type="datetimeFigureOut">
              <a:rPr lang="es-MX" smtClean="0"/>
              <a:t>15/03/2025</a:t>
            </a:fld>
            <a:endParaRPr lang="es-MX"/>
          </a:p>
        </p:txBody>
      </p:sp>
      <p:sp>
        <p:nvSpPr>
          <p:cNvPr id="5" name="Marcador de pie de página 4">
            <a:extLst>
              <a:ext uri="{FF2B5EF4-FFF2-40B4-BE49-F238E27FC236}">
                <a16:creationId xmlns:a16="http://schemas.microsoft.com/office/drawing/2014/main" id="{E6E5030F-7A19-FA57-7147-18E6CFD1F41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C3681D9-1433-F02E-110B-C9F4899E380D}"/>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1357209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0D8D7E-271A-4635-E4AD-2F1343ACDB8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672A57E-30DE-530C-D73C-5BD62C28332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ED016741-3A99-672A-F81B-5B59DC46BAE9}"/>
              </a:ext>
            </a:extLst>
          </p:cNvPr>
          <p:cNvSpPr>
            <a:spLocks noGrp="1"/>
          </p:cNvSpPr>
          <p:nvPr>
            <p:ph type="dt" sz="half" idx="10"/>
          </p:nvPr>
        </p:nvSpPr>
        <p:spPr/>
        <p:txBody>
          <a:bodyPr/>
          <a:lstStyle/>
          <a:p>
            <a:fld id="{314A71AC-D8EC-41FE-932E-6050BE3BB642}" type="datetimeFigureOut">
              <a:rPr lang="es-MX" smtClean="0"/>
              <a:t>15/03/2025</a:t>
            </a:fld>
            <a:endParaRPr lang="es-MX"/>
          </a:p>
        </p:txBody>
      </p:sp>
      <p:sp>
        <p:nvSpPr>
          <p:cNvPr id="5" name="Marcador de pie de página 4">
            <a:extLst>
              <a:ext uri="{FF2B5EF4-FFF2-40B4-BE49-F238E27FC236}">
                <a16:creationId xmlns:a16="http://schemas.microsoft.com/office/drawing/2014/main" id="{E430E587-0CD6-3E33-AB97-C66F7AB63EF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0468D03-6261-3279-F261-EF019138FBB1}"/>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2253318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086CCC-7860-202A-0B7B-821B725D08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A2E37A2-BCB8-7A58-7F29-79C8E3C2B8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9BF072B-8396-9F62-2C08-D9CAF4E8C080}"/>
              </a:ext>
            </a:extLst>
          </p:cNvPr>
          <p:cNvSpPr>
            <a:spLocks noGrp="1"/>
          </p:cNvSpPr>
          <p:nvPr>
            <p:ph type="dt" sz="half" idx="10"/>
          </p:nvPr>
        </p:nvSpPr>
        <p:spPr/>
        <p:txBody>
          <a:bodyPr/>
          <a:lstStyle/>
          <a:p>
            <a:fld id="{314A71AC-D8EC-41FE-932E-6050BE3BB642}" type="datetimeFigureOut">
              <a:rPr lang="es-MX" smtClean="0"/>
              <a:t>15/03/2025</a:t>
            </a:fld>
            <a:endParaRPr lang="es-MX"/>
          </a:p>
        </p:txBody>
      </p:sp>
      <p:sp>
        <p:nvSpPr>
          <p:cNvPr id="5" name="Marcador de pie de página 4">
            <a:extLst>
              <a:ext uri="{FF2B5EF4-FFF2-40B4-BE49-F238E27FC236}">
                <a16:creationId xmlns:a16="http://schemas.microsoft.com/office/drawing/2014/main" id="{EF8EA283-1175-9A5A-AF32-27B9C0F5E49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9809599-4C30-B580-909A-56995D278E07}"/>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2805375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4113AD-42B4-37B5-D41E-F7D80960FD9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DF00A1A-C9C1-B287-8FBB-8DA7A9CF120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D5D433AA-923F-23F7-DA8C-315FD8EDF8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B9375C8C-37FB-A4BF-8346-4E4FB7670400}"/>
              </a:ext>
            </a:extLst>
          </p:cNvPr>
          <p:cNvSpPr>
            <a:spLocks noGrp="1"/>
          </p:cNvSpPr>
          <p:nvPr>
            <p:ph type="dt" sz="half" idx="10"/>
          </p:nvPr>
        </p:nvSpPr>
        <p:spPr/>
        <p:txBody>
          <a:bodyPr/>
          <a:lstStyle/>
          <a:p>
            <a:fld id="{314A71AC-D8EC-41FE-932E-6050BE3BB642}" type="datetimeFigureOut">
              <a:rPr lang="es-MX" smtClean="0"/>
              <a:t>15/03/2025</a:t>
            </a:fld>
            <a:endParaRPr lang="es-MX"/>
          </a:p>
        </p:txBody>
      </p:sp>
      <p:sp>
        <p:nvSpPr>
          <p:cNvPr id="6" name="Marcador de pie de página 5">
            <a:extLst>
              <a:ext uri="{FF2B5EF4-FFF2-40B4-BE49-F238E27FC236}">
                <a16:creationId xmlns:a16="http://schemas.microsoft.com/office/drawing/2014/main" id="{FF623D88-0E98-7907-E1FD-6EB8CD3A7FDF}"/>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432CAE8A-EF21-5124-D6DD-D72A35FE4A24}"/>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288692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6885B-FC2A-982A-C53D-42A94580076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5E485AAF-9681-1729-4882-F92149FE11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DFE5850-D905-F21B-A781-6174AEDC479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DC4EFDA1-4A6A-348E-9088-D90CD7F303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FD5D087-CDAD-DD3B-86FD-462ACCFC85A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896730E8-0C78-2021-0CE2-247BDF7113A4}"/>
              </a:ext>
            </a:extLst>
          </p:cNvPr>
          <p:cNvSpPr>
            <a:spLocks noGrp="1"/>
          </p:cNvSpPr>
          <p:nvPr>
            <p:ph type="dt" sz="half" idx="10"/>
          </p:nvPr>
        </p:nvSpPr>
        <p:spPr/>
        <p:txBody>
          <a:bodyPr/>
          <a:lstStyle/>
          <a:p>
            <a:fld id="{314A71AC-D8EC-41FE-932E-6050BE3BB642}" type="datetimeFigureOut">
              <a:rPr lang="es-MX" smtClean="0"/>
              <a:t>15/03/2025</a:t>
            </a:fld>
            <a:endParaRPr lang="es-MX"/>
          </a:p>
        </p:txBody>
      </p:sp>
      <p:sp>
        <p:nvSpPr>
          <p:cNvPr id="8" name="Marcador de pie de página 7">
            <a:extLst>
              <a:ext uri="{FF2B5EF4-FFF2-40B4-BE49-F238E27FC236}">
                <a16:creationId xmlns:a16="http://schemas.microsoft.com/office/drawing/2014/main" id="{E3E9E7E1-507F-C5B2-55DE-E43E357AF8F0}"/>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A20D7E3B-BFDC-EC1B-FC99-C9EAFA38F2D8}"/>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1480744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37946-D32E-05EA-271F-3CB8A0AA554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766995D8-4072-1D91-0522-0FD3264F4E26}"/>
              </a:ext>
            </a:extLst>
          </p:cNvPr>
          <p:cNvSpPr>
            <a:spLocks noGrp="1"/>
          </p:cNvSpPr>
          <p:nvPr>
            <p:ph type="dt" sz="half" idx="10"/>
          </p:nvPr>
        </p:nvSpPr>
        <p:spPr/>
        <p:txBody>
          <a:bodyPr/>
          <a:lstStyle/>
          <a:p>
            <a:fld id="{314A71AC-D8EC-41FE-932E-6050BE3BB642}" type="datetimeFigureOut">
              <a:rPr lang="es-MX" smtClean="0"/>
              <a:t>15/03/2025</a:t>
            </a:fld>
            <a:endParaRPr lang="es-MX"/>
          </a:p>
        </p:txBody>
      </p:sp>
      <p:sp>
        <p:nvSpPr>
          <p:cNvPr id="4" name="Marcador de pie de página 3">
            <a:extLst>
              <a:ext uri="{FF2B5EF4-FFF2-40B4-BE49-F238E27FC236}">
                <a16:creationId xmlns:a16="http://schemas.microsoft.com/office/drawing/2014/main" id="{A0E939B6-23D0-D77F-C244-CC0BC68081BD}"/>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9151AEBD-48C5-DCA3-26F8-CF6E806D7C8A}"/>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1524722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8AE247-2173-848B-A8AD-4C229939174C}"/>
              </a:ext>
            </a:extLst>
          </p:cNvPr>
          <p:cNvSpPr>
            <a:spLocks noGrp="1"/>
          </p:cNvSpPr>
          <p:nvPr>
            <p:ph type="dt" sz="half" idx="10"/>
          </p:nvPr>
        </p:nvSpPr>
        <p:spPr/>
        <p:txBody>
          <a:bodyPr/>
          <a:lstStyle/>
          <a:p>
            <a:fld id="{314A71AC-D8EC-41FE-932E-6050BE3BB642}" type="datetimeFigureOut">
              <a:rPr lang="es-MX" smtClean="0"/>
              <a:t>15/03/2025</a:t>
            </a:fld>
            <a:endParaRPr lang="es-MX"/>
          </a:p>
        </p:txBody>
      </p:sp>
      <p:sp>
        <p:nvSpPr>
          <p:cNvPr id="3" name="Marcador de pie de página 2">
            <a:extLst>
              <a:ext uri="{FF2B5EF4-FFF2-40B4-BE49-F238E27FC236}">
                <a16:creationId xmlns:a16="http://schemas.microsoft.com/office/drawing/2014/main" id="{445565B9-18C3-76EA-0E2F-E894731B7F9B}"/>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F1C9D0CD-C11F-D886-7732-689239996D03}"/>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3384109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28A480-C86F-8641-6B4C-FFA4945F340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2733E53F-7A98-5CBD-DEA9-93F013F7C6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F7B4F580-9A76-6EDB-B5C5-AE7456B2B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D86F8E-4CB1-41D3-95EC-D18212A5EEC3}"/>
              </a:ext>
            </a:extLst>
          </p:cNvPr>
          <p:cNvSpPr>
            <a:spLocks noGrp="1"/>
          </p:cNvSpPr>
          <p:nvPr>
            <p:ph type="dt" sz="half" idx="10"/>
          </p:nvPr>
        </p:nvSpPr>
        <p:spPr/>
        <p:txBody>
          <a:bodyPr/>
          <a:lstStyle/>
          <a:p>
            <a:fld id="{314A71AC-D8EC-41FE-932E-6050BE3BB642}" type="datetimeFigureOut">
              <a:rPr lang="es-MX" smtClean="0"/>
              <a:t>15/03/2025</a:t>
            </a:fld>
            <a:endParaRPr lang="es-MX"/>
          </a:p>
        </p:txBody>
      </p:sp>
      <p:sp>
        <p:nvSpPr>
          <p:cNvPr id="6" name="Marcador de pie de página 5">
            <a:extLst>
              <a:ext uri="{FF2B5EF4-FFF2-40B4-BE49-F238E27FC236}">
                <a16:creationId xmlns:a16="http://schemas.microsoft.com/office/drawing/2014/main" id="{076C7DC9-F55C-B112-0C1A-4BCCE6F3002F}"/>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94F0D00-D9EE-725D-5A6A-79B0660A1E4C}"/>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1903035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D1E72B-E4C9-AF41-57EA-DF4A769EAFD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AB74DDC4-C7B2-A0E8-992D-8E8BE4482C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25151885-4A28-52D8-4AB5-B45E5D221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2455534-2AFE-63F4-09BF-CB6684C3C5E3}"/>
              </a:ext>
            </a:extLst>
          </p:cNvPr>
          <p:cNvSpPr>
            <a:spLocks noGrp="1"/>
          </p:cNvSpPr>
          <p:nvPr>
            <p:ph type="dt" sz="half" idx="10"/>
          </p:nvPr>
        </p:nvSpPr>
        <p:spPr/>
        <p:txBody>
          <a:bodyPr/>
          <a:lstStyle/>
          <a:p>
            <a:fld id="{314A71AC-D8EC-41FE-932E-6050BE3BB642}" type="datetimeFigureOut">
              <a:rPr lang="es-MX" smtClean="0"/>
              <a:t>15/03/2025</a:t>
            </a:fld>
            <a:endParaRPr lang="es-MX"/>
          </a:p>
        </p:txBody>
      </p:sp>
      <p:sp>
        <p:nvSpPr>
          <p:cNvPr id="6" name="Marcador de pie de página 5">
            <a:extLst>
              <a:ext uri="{FF2B5EF4-FFF2-40B4-BE49-F238E27FC236}">
                <a16:creationId xmlns:a16="http://schemas.microsoft.com/office/drawing/2014/main" id="{9C12E08B-368B-7BE1-DFBC-B6BA1BC8547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D8760C2-643A-1F7B-1CEC-6F125405B1A7}"/>
              </a:ext>
            </a:extLst>
          </p:cNvPr>
          <p:cNvSpPr>
            <a:spLocks noGrp="1"/>
          </p:cNvSpPr>
          <p:nvPr>
            <p:ph type="sldNum" sz="quarter" idx="12"/>
          </p:nvPr>
        </p:nvSpPr>
        <p:spPr/>
        <p:txBody>
          <a:bodyPr/>
          <a:lstStyle/>
          <a:p>
            <a:fld id="{07983A21-2E8D-4E31-91A5-FA96B81FD53F}" type="slidenum">
              <a:rPr lang="es-MX" smtClean="0"/>
              <a:t>‹Nº›</a:t>
            </a:fld>
            <a:endParaRPr lang="es-MX"/>
          </a:p>
        </p:txBody>
      </p:sp>
    </p:spTree>
    <p:extLst>
      <p:ext uri="{BB962C8B-B14F-4D97-AF65-F5344CB8AC3E}">
        <p14:creationId xmlns:p14="http://schemas.microsoft.com/office/powerpoint/2010/main" val="3892828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A9CD9F8-263F-07C5-21EA-ECABA8971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608A5EE-AE3F-EA1C-671C-E65FD00C68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0B1D865-21AD-C354-74CA-E90309B539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4A71AC-D8EC-41FE-932E-6050BE3BB642}" type="datetimeFigureOut">
              <a:rPr lang="es-MX" smtClean="0"/>
              <a:t>15/03/2025</a:t>
            </a:fld>
            <a:endParaRPr lang="es-MX"/>
          </a:p>
        </p:txBody>
      </p:sp>
      <p:sp>
        <p:nvSpPr>
          <p:cNvPr id="5" name="Marcador de pie de página 4">
            <a:extLst>
              <a:ext uri="{FF2B5EF4-FFF2-40B4-BE49-F238E27FC236}">
                <a16:creationId xmlns:a16="http://schemas.microsoft.com/office/drawing/2014/main" id="{1C7364B3-695D-8564-589C-ACDCB7C16A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1C93AC67-C4D8-4C4E-E606-BADF0A9403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983A21-2E8D-4E31-91A5-FA96B81FD53F}" type="slidenum">
              <a:rPr lang="es-MX" smtClean="0"/>
              <a:t>‹Nº›</a:t>
            </a:fld>
            <a:endParaRPr lang="es-MX"/>
          </a:p>
        </p:txBody>
      </p:sp>
    </p:spTree>
    <p:extLst>
      <p:ext uri="{BB962C8B-B14F-4D97-AF65-F5344CB8AC3E}">
        <p14:creationId xmlns:p14="http://schemas.microsoft.com/office/powerpoint/2010/main" val="1047757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5.wdp"/><Relationship Id="rId4" Type="http://schemas.openxmlformats.org/officeDocument/2006/relationships/image" Target="../media/image12.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6.wdp"/><Relationship Id="rId4" Type="http://schemas.openxmlformats.org/officeDocument/2006/relationships/image" Target="../media/image13.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7.wdp"/><Relationship Id="rId4" Type="http://schemas.openxmlformats.org/officeDocument/2006/relationships/image" Target="../media/image14.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jpeg"/><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8.wdp"/><Relationship Id="rId4" Type="http://schemas.openxmlformats.org/officeDocument/2006/relationships/image" Target="../media/image17.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jpe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jpeg"/><Relationship Id="rId9"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23.jpeg"/><Relationship Id="rId10" Type="http://schemas.openxmlformats.org/officeDocument/2006/relationships/image" Target="../media/image4.png"/><Relationship Id="rId4" Type="http://schemas.microsoft.com/office/2007/relationships/hdphoto" Target="../media/hdphoto10.wdp"/><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25.jpeg"/><Relationship Id="rId10" Type="http://schemas.openxmlformats.org/officeDocument/2006/relationships/image" Target="../media/image4.png"/><Relationship Id="rId4" Type="http://schemas.microsoft.com/office/2007/relationships/hdphoto" Target="../media/hdphoto11.wdp"/><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png"/><Relationship Id="rId7" Type="http://schemas.microsoft.com/office/2007/relationships/hdphoto" Target="../media/hdphoto1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png"/><Relationship Id="rId11" Type="http://schemas.microsoft.com/office/2007/relationships/hdphoto" Target="../media/hdphoto1.wdp"/><Relationship Id="rId5" Type="http://schemas.openxmlformats.org/officeDocument/2006/relationships/image" Target="../media/image9.jpeg"/><Relationship Id="rId10" Type="http://schemas.openxmlformats.org/officeDocument/2006/relationships/image" Target="../media/image4.png"/><Relationship Id="rId4" Type="http://schemas.microsoft.com/office/2007/relationships/hdphoto" Target="../media/hdphoto12.wdp"/><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8.jpe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image" Target="../media/image10.jpeg"/><Relationship Id="rId9"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5.wdp"/><Relationship Id="rId11" Type="http://schemas.microsoft.com/office/2007/relationships/hdphoto" Target="../media/hdphoto1.wdp"/><Relationship Id="rId5" Type="http://schemas.openxmlformats.org/officeDocument/2006/relationships/image" Target="../media/image31.png"/><Relationship Id="rId10" Type="http://schemas.openxmlformats.org/officeDocument/2006/relationships/image" Target="../media/image4.png"/><Relationship Id="rId4" Type="http://schemas.microsoft.com/office/2007/relationships/hdphoto" Target="../media/hdphoto14.wdp"/><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3.png"/><Relationship Id="rId7" Type="http://schemas.microsoft.com/office/2007/relationships/hdphoto" Target="../media/hdphoto17.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png"/><Relationship Id="rId11" Type="http://schemas.microsoft.com/office/2007/relationships/hdphoto" Target="../media/hdphoto1.wdp"/><Relationship Id="rId5" Type="http://schemas.openxmlformats.org/officeDocument/2006/relationships/image" Target="../media/image11.jpeg"/><Relationship Id="rId10" Type="http://schemas.openxmlformats.org/officeDocument/2006/relationships/image" Target="../media/image4.png"/><Relationship Id="rId4" Type="http://schemas.microsoft.com/office/2007/relationships/hdphoto" Target="../media/hdphoto16.wdp"/><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5.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10" Type="http://schemas.microsoft.com/office/2007/relationships/hdphoto" Target="../media/hdphoto1.wdp"/><Relationship Id="rId4" Type="http://schemas.microsoft.com/office/2007/relationships/hdphoto" Target="../media/hdphoto18.wdp"/><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8.png"/><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0.wdp"/><Relationship Id="rId11" Type="http://schemas.openxmlformats.org/officeDocument/2006/relationships/image" Target="../media/image4.png"/><Relationship Id="rId5" Type="http://schemas.openxmlformats.org/officeDocument/2006/relationships/image" Target="../media/image39.png"/><Relationship Id="rId10" Type="http://schemas.openxmlformats.org/officeDocument/2006/relationships/image" Target="../media/image3.png"/><Relationship Id="rId4" Type="http://schemas.microsoft.com/office/2007/relationships/hdphoto" Target="../media/hdphoto19.wdp"/><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0.png"/><Relationship Id="rId7" Type="http://schemas.openxmlformats.org/officeDocument/2006/relationships/image" Target="../media/image41.pn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6.wdp"/><Relationship Id="rId11" Type="http://schemas.openxmlformats.org/officeDocument/2006/relationships/image" Target="../media/image4.png"/><Relationship Id="rId5" Type="http://schemas.openxmlformats.org/officeDocument/2006/relationships/image" Target="../media/image13.png"/><Relationship Id="rId10" Type="http://schemas.openxmlformats.org/officeDocument/2006/relationships/image" Target="../media/image3.png"/><Relationship Id="rId4" Type="http://schemas.microsoft.com/office/2007/relationships/hdphoto" Target="../media/hdphoto21.wdp"/><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hdphoto" Target="../media/hdphoto1.wdp"/><Relationship Id="rId5" Type="http://schemas.openxmlformats.org/officeDocument/2006/relationships/image" Target="../media/image15.jpeg"/><Relationship Id="rId10" Type="http://schemas.openxmlformats.org/officeDocument/2006/relationships/image" Target="../media/image4.png"/><Relationship Id="rId4" Type="http://schemas.microsoft.com/office/2007/relationships/hdphoto" Target="../media/hdphoto23.wdp"/><Relationship Id="rId9"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43.png"/><Relationship Id="rId7" Type="http://schemas.openxmlformats.org/officeDocument/2006/relationships/image" Target="../media/image45.pn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5.wdp"/><Relationship Id="rId11" Type="http://schemas.openxmlformats.org/officeDocument/2006/relationships/image" Target="../media/image4.png"/><Relationship Id="rId5" Type="http://schemas.openxmlformats.org/officeDocument/2006/relationships/image" Target="../media/image44.png"/><Relationship Id="rId10" Type="http://schemas.openxmlformats.org/officeDocument/2006/relationships/image" Target="../media/image3.png"/><Relationship Id="rId4" Type="http://schemas.microsoft.com/office/2007/relationships/hdphoto" Target="../media/hdphoto24.wdp"/><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6.png"/><Relationship Id="rId7"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8.wdp"/><Relationship Id="rId11" Type="http://schemas.microsoft.com/office/2007/relationships/hdphoto" Target="../media/hdphoto1.wdp"/><Relationship Id="rId5" Type="http://schemas.openxmlformats.org/officeDocument/2006/relationships/image" Target="../media/image47.png"/><Relationship Id="rId10" Type="http://schemas.openxmlformats.org/officeDocument/2006/relationships/image" Target="../media/image4.png"/><Relationship Id="rId4" Type="http://schemas.microsoft.com/office/2007/relationships/hdphoto" Target="../media/hdphoto27.wdp"/><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9.jpeg"/><Relationship Id="rId7" Type="http://schemas.microsoft.com/office/2007/relationships/hdphoto" Target="../media/hdphoto29.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11" Type="http://schemas.microsoft.com/office/2007/relationships/hdphoto" Target="../media/hdphoto1.wdp"/><Relationship Id="rId5" Type="http://schemas.microsoft.com/office/2007/relationships/hdphoto" Target="../media/hdphoto8.wdp"/><Relationship Id="rId10"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png"/><Relationship Id="rId7"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31.wdp"/><Relationship Id="rId11" Type="http://schemas.microsoft.com/office/2007/relationships/hdphoto" Target="../media/hdphoto1.wdp"/><Relationship Id="rId5" Type="http://schemas.openxmlformats.org/officeDocument/2006/relationships/image" Target="../media/image52.png"/><Relationship Id="rId10" Type="http://schemas.openxmlformats.org/officeDocument/2006/relationships/image" Target="../media/image4.png"/><Relationship Id="rId4" Type="http://schemas.microsoft.com/office/2007/relationships/hdphoto" Target="../media/hdphoto30.wdp"/><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jpeg"/><Relationship Id="rId5" Type="http://schemas.microsoft.com/office/2007/relationships/hdphoto" Target="../media/hdphoto2.wdp"/><Relationship Id="rId10"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7.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4.wdp"/><Relationship Id="rId4" Type="http://schemas.openxmlformats.org/officeDocument/2006/relationships/image" Target="../media/image8.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784054-8F34-0110-DDB8-119868939241}"/>
              </a:ext>
            </a:extLst>
          </p:cNvPr>
          <p:cNvSpPr>
            <a:spLocks noGrp="1"/>
          </p:cNvSpPr>
          <p:nvPr>
            <p:ph type="ctrTitle"/>
          </p:nvPr>
        </p:nvSpPr>
        <p:spPr>
          <a:xfrm>
            <a:off x="1524000" y="5353050"/>
            <a:ext cx="9144000" cy="966788"/>
          </a:xfrm>
        </p:spPr>
        <p:txBody>
          <a:bodyPr/>
          <a:lstStyle/>
          <a:p>
            <a:r>
              <a:rPr lang="es-MX" dirty="0"/>
              <a:t>International Mr. </a:t>
            </a:r>
            <a:r>
              <a:rPr lang="es-MX" dirty="0" err="1"/>
              <a:t>Leather</a:t>
            </a:r>
            <a:endParaRPr lang="es-MX" dirty="0"/>
          </a:p>
        </p:txBody>
      </p:sp>
      <p:pic>
        <p:nvPicPr>
          <p:cNvPr id="10" name="Imagen 9" descr="Dibujo en blanco y negro de una persona&#10;&#10;El contenido generado por IA puede ser incorrecto.">
            <a:extLst>
              <a:ext uri="{FF2B5EF4-FFF2-40B4-BE49-F238E27FC236}">
                <a16:creationId xmlns:a16="http://schemas.microsoft.com/office/drawing/2014/main" id="{7D5652AB-70DD-4BEC-5338-7C1B72FE6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2381" y="690562"/>
            <a:ext cx="4674394" cy="4674394"/>
          </a:xfrm>
          <a:prstGeom prst="rect">
            <a:avLst/>
          </a:prstGeom>
        </p:spPr>
      </p:pic>
      <p:pic>
        <p:nvPicPr>
          <p:cNvPr id="4" name="Imagen 3" descr="Dibujo animado de un personaje con la boca abierta&#10;&#10;Descripción generada automáticamente con confianza baja">
            <a:extLst>
              <a:ext uri="{FF2B5EF4-FFF2-40B4-BE49-F238E27FC236}">
                <a16:creationId xmlns:a16="http://schemas.microsoft.com/office/drawing/2014/main" id="{524D7180-5436-1CDE-A017-E3AE42B57E26}"/>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5" name="Imagen 4" descr="Cabeza y torso de un hombre con sombrero&#10;&#10;Descripción generada automáticamente">
            <a:extLst>
              <a:ext uri="{FF2B5EF4-FFF2-40B4-BE49-F238E27FC236}">
                <a16:creationId xmlns:a16="http://schemas.microsoft.com/office/drawing/2014/main" id="{229F6EC5-1380-6743-E4BA-181FD31A5460}"/>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6" name="CuadroTexto 5">
            <a:extLst>
              <a:ext uri="{FF2B5EF4-FFF2-40B4-BE49-F238E27FC236}">
                <a16:creationId xmlns:a16="http://schemas.microsoft.com/office/drawing/2014/main" id="{409D2764-2750-3AC2-93BC-51F64502E19D}"/>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8" name="Imagen 7" descr="Dibujo animado de un personaje con la boca abierta&#10;&#10;El contenido generado por IA puede ser incorrecto.">
            <a:extLst>
              <a:ext uri="{FF2B5EF4-FFF2-40B4-BE49-F238E27FC236}">
                <a16:creationId xmlns:a16="http://schemas.microsoft.com/office/drawing/2014/main" id="{E5526477-76B6-D14C-35FD-0639E7E7C2A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1954422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AA761DF8-9979-D4D2-1EA5-30EAD79BEFC3}"/>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9D5EA9A7-77FE-5277-ABD5-96CEB319DE13}"/>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err="1">
                <a:solidFill>
                  <a:schemeClr val="bg1"/>
                </a:solidFill>
              </a:rPr>
              <a:t>Misters</a:t>
            </a:r>
            <a:r>
              <a:rPr lang="es-MX" dirty="0">
                <a:solidFill>
                  <a:schemeClr val="bg1"/>
                </a:solidFill>
              </a:rPr>
              <a:t> más relevantes</a:t>
            </a:r>
          </a:p>
        </p:txBody>
      </p:sp>
      <p:pic>
        <p:nvPicPr>
          <p:cNvPr id="7" name="Imagen 6" descr="Dibujo en blanco y negro de una persona&#10;&#10;El contenido generado por IA puede ser incorrecto.">
            <a:extLst>
              <a:ext uri="{FF2B5EF4-FFF2-40B4-BE49-F238E27FC236}">
                <a16:creationId xmlns:a16="http://schemas.microsoft.com/office/drawing/2014/main" id="{2F878D10-9AF3-8F44-6FFA-6615BD332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2" name="Marcador de contenido 2">
            <a:extLst>
              <a:ext uri="{FF2B5EF4-FFF2-40B4-BE49-F238E27FC236}">
                <a16:creationId xmlns:a16="http://schemas.microsoft.com/office/drawing/2014/main" id="{BDE0F27B-B482-3C4E-3058-E28E34EEEAAC}"/>
              </a:ext>
            </a:extLst>
          </p:cNvPr>
          <p:cNvSpPr txBox="1">
            <a:spLocks/>
          </p:cNvSpPr>
          <p:nvPr/>
        </p:nvSpPr>
        <p:spPr>
          <a:xfrm>
            <a:off x="847726" y="6402526"/>
            <a:ext cx="30099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Lenny Broberg (1992)</a:t>
            </a:r>
          </a:p>
        </p:txBody>
      </p:sp>
      <p:pic>
        <p:nvPicPr>
          <p:cNvPr id="14340" name="Picture 4" descr="Lenny Broberg">
            <a:extLst>
              <a:ext uri="{FF2B5EF4-FFF2-40B4-BE49-F238E27FC236}">
                <a16:creationId xmlns:a16="http://schemas.microsoft.com/office/drawing/2014/main" id="{DBFFEBDC-A611-63CD-0CF3-B07ADDEEF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26" y="1517719"/>
            <a:ext cx="3009900" cy="482917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87DC4EA9-55D4-13F0-E864-D9FC1E100D34}"/>
              </a:ext>
            </a:extLst>
          </p:cNvPr>
          <p:cNvSpPr txBox="1"/>
          <p:nvPr/>
        </p:nvSpPr>
        <p:spPr>
          <a:xfrm>
            <a:off x="4050507" y="1254650"/>
            <a:ext cx="7765255" cy="5355312"/>
          </a:xfrm>
          <a:prstGeom prst="rect">
            <a:avLst/>
          </a:prstGeom>
          <a:noFill/>
        </p:spPr>
        <p:txBody>
          <a:bodyPr wrap="square">
            <a:spAutoFit/>
          </a:bodyPr>
          <a:lstStyle/>
          <a:p>
            <a:r>
              <a:rPr lang="es-MX" dirty="0" err="1">
                <a:solidFill>
                  <a:schemeClr val="bg1"/>
                </a:solidFill>
              </a:rPr>
              <a:t>Broberg</a:t>
            </a:r>
            <a:r>
              <a:rPr lang="es-MX" dirty="0">
                <a:solidFill>
                  <a:schemeClr val="bg1"/>
                </a:solidFill>
              </a:rPr>
              <a:t> es un orgulloso y abiertamente oficial gay de la policía de San Francisco, una personalidad del </a:t>
            </a:r>
            <a:r>
              <a:rPr lang="es-MX" dirty="0" err="1">
                <a:solidFill>
                  <a:schemeClr val="bg1"/>
                </a:solidFill>
              </a:rPr>
              <a:t>Leather</a:t>
            </a:r>
            <a:r>
              <a:rPr lang="es-MX" dirty="0">
                <a:solidFill>
                  <a:schemeClr val="bg1"/>
                </a:solidFill>
              </a:rPr>
              <a:t> reconocido internacionalmente, un jugador competitivo de la Liga de Softbol Gay, un maestro de ceremonias y subastador muy solicitado, y un amigo y partidario de muchos segmentos de la comunidad LGBT y de organizaciones sin fines de lucro en general.</a:t>
            </a:r>
          </a:p>
          <a:p>
            <a:endParaRPr lang="es-MX" dirty="0">
              <a:solidFill>
                <a:schemeClr val="bg1"/>
              </a:solidFill>
            </a:endParaRPr>
          </a:p>
          <a:p>
            <a:r>
              <a:rPr lang="es-MX" dirty="0">
                <a:solidFill>
                  <a:schemeClr val="bg1"/>
                </a:solidFill>
              </a:rPr>
              <a:t>Durante los últimos 20 años, Lenny ha sido honrado por alcaldes, la junta de supervisores y legisladores estatales. Por sus incansables esfuerzos en el mundo sin fines de lucro. Ha recibido un reconocimiento significativo de:</a:t>
            </a:r>
          </a:p>
          <a:p>
            <a:endParaRPr lang="es-MX" dirty="0">
              <a:solidFill>
                <a:schemeClr val="bg1"/>
              </a:solidFill>
            </a:endParaRPr>
          </a:p>
          <a:p>
            <a:r>
              <a:rPr lang="es-MX" sz="1000" dirty="0">
                <a:solidFill>
                  <a:schemeClr val="bg1"/>
                </a:solidFill>
              </a:rPr>
              <a:t>●</a:t>
            </a:r>
            <a:r>
              <a:rPr lang="es-MX" sz="1400" dirty="0">
                <a:solidFill>
                  <a:schemeClr val="bg1"/>
                </a:solidFill>
              </a:rPr>
              <a:t>    </a:t>
            </a:r>
            <a:r>
              <a:rPr lang="es-MX" dirty="0">
                <a:solidFill>
                  <a:schemeClr val="bg1"/>
                </a:solidFill>
              </a:rPr>
              <a:t>AIDS </a:t>
            </a:r>
            <a:r>
              <a:rPr lang="es-MX" dirty="0" err="1">
                <a:solidFill>
                  <a:schemeClr val="bg1"/>
                </a:solidFill>
              </a:rPr>
              <a:t>Emergency</a:t>
            </a:r>
            <a:r>
              <a:rPr lang="es-MX" dirty="0">
                <a:solidFill>
                  <a:schemeClr val="bg1"/>
                </a:solidFill>
              </a:rPr>
              <a:t>	                </a:t>
            </a:r>
            <a:r>
              <a:rPr lang="es-MX" sz="1000" dirty="0">
                <a:solidFill>
                  <a:schemeClr val="bg1"/>
                </a:solidFill>
              </a:rPr>
              <a:t>●</a:t>
            </a:r>
            <a:r>
              <a:rPr lang="es-MX" sz="1800" dirty="0">
                <a:solidFill>
                  <a:schemeClr val="bg1"/>
                </a:solidFill>
              </a:rPr>
              <a:t>   </a:t>
            </a:r>
            <a:r>
              <a:rPr lang="es-MX" dirty="0" err="1">
                <a:solidFill>
                  <a:schemeClr val="bg1"/>
                </a:solidFill>
              </a:rPr>
              <a:t>Shanti</a:t>
            </a:r>
            <a:endParaRPr lang="es-MX" dirty="0">
              <a:solidFill>
                <a:schemeClr val="bg1"/>
              </a:solidFill>
            </a:endParaRPr>
          </a:p>
          <a:p>
            <a:r>
              <a:rPr lang="es-MX" sz="1000" dirty="0">
                <a:solidFill>
                  <a:schemeClr val="bg1"/>
                </a:solidFill>
              </a:rPr>
              <a:t>●</a:t>
            </a:r>
            <a:r>
              <a:rPr lang="es-MX" dirty="0">
                <a:solidFill>
                  <a:schemeClr val="bg1"/>
                </a:solidFill>
              </a:rPr>
              <a:t>   Positive </a:t>
            </a:r>
            <a:r>
              <a:rPr lang="es-MX" dirty="0" err="1">
                <a:solidFill>
                  <a:schemeClr val="bg1"/>
                </a:solidFill>
              </a:rPr>
              <a:t>Resource</a:t>
            </a:r>
            <a:r>
              <a:rPr lang="es-MX" dirty="0">
                <a:solidFill>
                  <a:schemeClr val="bg1"/>
                </a:solidFill>
              </a:rPr>
              <a:t> Center	                </a:t>
            </a:r>
            <a:r>
              <a:rPr lang="es-MX" sz="1000" dirty="0">
                <a:solidFill>
                  <a:schemeClr val="bg1"/>
                </a:solidFill>
              </a:rPr>
              <a:t>●</a:t>
            </a:r>
            <a:r>
              <a:rPr lang="es-MX" sz="1800" dirty="0">
                <a:solidFill>
                  <a:schemeClr val="bg1"/>
                </a:solidFill>
              </a:rPr>
              <a:t>   </a:t>
            </a:r>
            <a:r>
              <a:rPr lang="es-MX" dirty="0">
                <a:solidFill>
                  <a:schemeClr val="bg1"/>
                </a:solidFill>
              </a:rPr>
              <a:t>STOP AIDS</a:t>
            </a:r>
          </a:p>
          <a:p>
            <a:r>
              <a:rPr lang="es-MX" sz="1000" dirty="0">
                <a:solidFill>
                  <a:schemeClr val="bg1"/>
                </a:solidFill>
              </a:rPr>
              <a:t>●</a:t>
            </a:r>
            <a:r>
              <a:rPr lang="es-MX" sz="1800" dirty="0">
                <a:solidFill>
                  <a:schemeClr val="bg1"/>
                </a:solidFill>
              </a:rPr>
              <a:t>   </a:t>
            </a:r>
            <a:r>
              <a:rPr lang="es-MX" dirty="0" err="1">
                <a:solidFill>
                  <a:schemeClr val="bg1"/>
                </a:solidFill>
              </a:rPr>
              <a:t>Pets</a:t>
            </a:r>
            <a:r>
              <a:rPr lang="es-MX" dirty="0">
                <a:solidFill>
                  <a:schemeClr val="bg1"/>
                </a:solidFill>
              </a:rPr>
              <a:t> Are </a:t>
            </a:r>
            <a:r>
              <a:rPr lang="es-MX" dirty="0" err="1">
                <a:solidFill>
                  <a:schemeClr val="bg1"/>
                </a:solidFill>
              </a:rPr>
              <a:t>Wonderful</a:t>
            </a:r>
            <a:r>
              <a:rPr lang="es-MX" dirty="0">
                <a:solidFill>
                  <a:schemeClr val="bg1"/>
                </a:solidFill>
              </a:rPr>
              <a:t> </a:t>
            </a:r>
            <a:r>
              <a:rPr lang="es-MX" dirty="0" err="1">
                <a:solidFill>
                  <a:schemeClr val="bg1"/>
                </a:solidFill>
              </a:rPr>
              <a:t>Support</a:t>
            </a:r>
            <a:r>
              <a:rPr lang="es-MX" dirty="0">
                <a:solidFill>
                  <a:schemeClr val="bg1"/>
                </a:solidFill>
              </a:rPr>
              <a:t>            </a:t>
            </a:r>
            <a:r>
              <a:rPr lang="es-MX" sz="1000" dirty="0">
                <a:solidFill>
                  <a:schemeClr val="bg1"/>
                </a:solidFill>
              </a:rPr>
              <a:t>●</a:t>
            </a:r>
            <a:r>
              <a:rPr lang="es-MX" sz="1800" dirty="0">
                <a:solidFill>
                  <a:schemeClr val="bg1"/>
                </a:solidFill>
              </a:rPr>
              <a:t>   </a:t>
            </a:r>
            <a:r>
              <a:rPr lang="es-MX" dirty="0" err="1">
                <a:solidFill>
                  <a:schemeClr val="bg1"/>
                </a:solidFill>
              </a:rPr>
              <a:t>Transgender</a:t>
            </a:r>
            <a:r>
              <a:rPr lang="es-MX" dirty="0">
                <a:solidFill>
                  <a:schemeClr val="bg1"/>
                </a:solidFill>
              </a:rPr>
              <a:t> SF</a:t>
            </a:r>
          </a:p>
          <a:p>
            <a:r>
              <a:rPr lang="es-MX" sz="1000" dirty="0">
                <a:solidFill>
                  <a:schemeClr val="bg1"/>
                </a:solidFill>
              </a:rPr>
              <a:t>●</a:t>
            </a:r>
            <a:r>
              <a:rPr lang="es-MX" sz="1800" dirty="0">
                <a:solidFill>
                  <a:schemeClr val="bg1"/>
                </a:solidFill>
              </a:rPr>
              <a:t>   </a:t>
            </a:r>
            <a:r>
              <a:rPr lang="es-MX" dirty="0">
                <a:solidFill>
                  <a:schemeClr val="bg1"/>
                </a:solidFill>
              </a:rPr>
              <a:t>Imperial </a:t>
            </a:r>
            <a:r>
              <a:rPr lang="es-MX" dirty="0" err="1">
                <a:solidFill>
                  <a:schemeClr val="bg1"/>
                </a:solidFill>
              </a:rPr>
              <a:t>Court</a:t>
            </a:r>
            <a:r>
              <a:rPr lang="es-MX" dirty="0">
                <a:solidFill>
                  <a:schemeClr val="bg1"/>
                </a:solidFill>
              </a:rPr>
              <a:t>		                </a:t>
            </a:r>
            <a:r>
              <a:rPr lang="es-MX" sz="1000" dirty="0">
                <a:solidFill>
                  <a:schemeClr val="bg1"/>
                </a:solidFill>
              </a:rPr>
              <a:t>●</a:t>
            </a:r>
            <a:r>
              <a:rPr lang="es-MX" sz="1800" dirty="0">
                <a:solidFill>
                  <a:schemeClr val="bg1"/>
                </a:solidFill>
              </a:rPr>
              <a:t>   </a:t>
            </a:r>
            <a:r>
              <a:rPr lang="es-MX" dirty="0">
                <a:solidFill>
                  <a:schemeClr val="bg1"/>
                </a:solidFill>
              </a:rPr>
              <a:t>Ducal </a:t>
            </a:r>
            <a:r>
              <a:rPr lang="es-MX" dirty="0" err="1">
                <a:solidFill>
                  <a:schemeClr val="bg1"/>
                </a:solidFill>
              </a:rPr>
              <a:t>Court</a:t>
            </a:r>
            <a:endParaRPr lang="es-MX" dirty="0">
              <a:solidFill>
                <a:schemeClr val="bg1"/>
              </a:solidFill>
            </a:endParaRPr>
          </a:p>
          <a:p>
            <a:r>
              <a:rPr lang="es-MX" sz="1000" dirty="0">
                <a:solidFill>
                  <a:schemeClr val="bg1"/>
                </a:solidFill>
              </a:rPr>
              <a:t>●</a:t>
            </a:r>
            <a:r>
              <a:rPr lang="es-MX" sz="1800" dirty="0">
                <a:solidFill>
                  <a:schemeClr val="bg1"/>
                </a:solidFill>
              </a:rPr>
              <a:t>   </a:t>
            </a:r>
            <a:r>
              <a:rPr lang="es-MX" dirty="0">
                <a:solidFill>
                  <a:schemeClr val="bg1"/>
                </a:solidFill>
              </a:rPr>
              <a:t>SF Gay </a:t>
            </a:r>
            <a:r>
              <a:rPr lang="es-MX" dirty="0" err="1">
                <a:solidFill>
                  <a:schemeClr val="bg1"/>
                </a:solidFill>
              </a:rPr>
              <a:t>Men’s</a:t>
            </a:r>
            <a:r>
              <a:rPr lang="es-MX" dirty="0">
                <a:solidFill>
                  <a:schemeClr val="bg1"/>
                </a:solidFill>
              </a:rPr>
              <a:t> </a:t>
            </a:r>
            <a:r>
              <a:rPr lang="es-MX" dirty="0" err="1">
                <a:solidFill>
                  <a:schemeClr val="bg1"/>
                </a:solidFill>
              </a:rPr>
              <a:t>Chorus</a:t>
            </a:r>
            <a:r>
              <a:rPr lang="es-MX" dirty="0">
                <a:solidFill>
                  <a:schemeClr val="bg1"/>
                </a:solidFill>
              </a:rPr>
              <a:t>	                </a:t>
            </a:r>
            <a:r>
              <a:rPr lang="es-MX" sz="1000" dirty="0">
                <a:solidFill>
                  <a:schemeClr val="bg1"/>
                </a:solidFill>
              </a:rPr>
              <a:t>●</a:t>
            </a:r>
            <a:r>
              <a:rPr lang="es-MX" sz="1800" dirty="0">
                <a:solidFill>
                  <a:schemeClr val="bg1"/>
                </a:solidFill>
              </a:rPr>
              <a:t>   </a:t>
            </a:r>
            <a:r>
              <a:rPr lang="es-MX" dirty="0">
                <a:solidFill>
                  <a:schemeClr val="bg1"/>
                </a:solidFill>
              </a:rPr>
              <a:t>Golden Gate </a:t>
            </a:r>
            <a:r>
              <a:rPr lang="es-MX" dirty="0" err="1">
                <a:solidFill>
                  <a:schemeClr val="bg1"/>
                </a:solidFill>
              </a:rPr>
              <a:t>Guards</a:t>
            </a:r>
            <a:r>
              <a:rPr lang="es-MX" dirty="0">
                <a:solidFill>
                  <a:schemeClr val="bg1"/>
                </a:solidFill>
              </a:rPr>
              <a:t> </a:t>
            </a:r>
            <a:r>
              <a:rPr lang="es-MX" dirty="0" err="1">
                <a:solidFill>
                  <a:schemeClr val="bg1"/>
                </a:solidFill>
              </a:rPr>
              <a:t>Motorcycle</a:t>
            </a:r>
            <a:r>
              <a:rPr lang="es-MX" dirty="0">
                <a:solidFill>
                  <a:schemeClr val="bg1"/>
                </a:solidFill>
              </a:rPr>
              <a:t> Club</a:t>
            </a:r>
          </a:p>
          <a:p>
            <a:r>
              <a:rPr lang="es-MX" sz="1000" dirty="0">
                <a:solidFill>
                  <a:schemeClr val="bg1"/>
                </a:solidFill>
              </a:rPr>
              <a:t>●</a:t>
            </a:r>
            <a:r>
              <a:rPr lang="es-MX" sz="1800" dirty="0">
                <a:solidFill>
                  <a:schemeClr val="bg1"/>
                </a:solidFill>
              </a:rPr>
              <a:t>   </a:t>
            </a:r>
            <a:r>
              <a:rPr lang="es-MX" dirty="0" err="1">
                <a:solidFill>
                  <a:schemeClr val="bg1"/>
                </a:solidFill>
              </a:rPr>
              <a:t>Pride</a:t>
            </a:r>
            <a:r>
              <a:rPr lang="es-MX" dirty="0">
                <a:solidFill>
                  <a:schemeClr val="bg1"/>
                </a:solidFill>
              </a:rPr>
              <a:t> Alliance (organización LGBT de oficiales de policía de SF)</a:t>
            </a:r>
          </a:p>
          <a:p>
            <a:r>
              <a:rPr lang="es-MX" sz="1000" dirty="0">
                <a:solidFill>
                  <a:schemeClr val="bg1"/>
                </a:solidFill>
              </a:rPr>
              <a:t>●</a:t>
            </a:r>
            <a:r>
              <a:rPr lang="es-MX" sz="1800" dirty="0">
                <a:solidFill>
                  <a:schemeClr val="bg1"/>
                </a:solidFill>
              </a:rPr>
              <a:t>   </a:t>
            </a:r>
            <a:r>
              <a:rPr lang="es-MX" dirty="0">
                <a:solidFill>
                  <a:schemeClr val="bg1"/>
                </a:solidFill>
              </a:rPr>
              <a:t>Alameda County </a:t>
            </a:r>
            <a:r>
              <a:rPr lang="es-MX" dirty="0" err="1">
                <a:solidFill>
                  <a:schemeClr val="bg1"/>
                </a:solidFill>
              </a:rPr>
              <a:t>Leather</a:t>
            </a:r>
            <a:r>
              <a:rPr lang="es-MX" dirty="0">
                <a:solidFill>
                  <a:schemeClr val="bg1"/>
                </a:solidFill>
              </a:rPr>
              <a:t> Corps</a:t>
            </a:r>
          </a:p>
          <a:p>
            <a:endParaRPr lang="es-MX" dirty="0">
              <a:solidFill>
                <a:schemeClr val="bg1"/>
              </a:solidFill>
            </a:endParaRPr>
          </a:p>
          <a:p>
            <a:endParaRPr lang="es-MX" dirty="0">
              <a:solidFill>
                <a:schemeClr val="bg1"/>
              </a:solidFill>
            </a:endParaRPr>
          </a:p>
        </p:txBody>
      </p:sp>
      <p:pic>
        <p:nvPicPr>
          <p:cNvPr id="6" name="Imagen 5" descr="Dibujo animado de un personaje con la boca abierta&#10;&#10;Descripción generada automáticamente con confianza baja">
            <a:extLst>
              <a:ext uri="{FF2B5EF4-FFF2-40B4-BE49-F238E27FC236}">
                <a16:creationId xmlns:a16="http://schemas.microsoft.com/office/drawing/2014/main" id="{DB944C59-A4A5-D192-D299-83E9479FEC7F}"/>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8" name="Imagen 7" descr="Cabeza y torso de un hombre con sombrero&#10;&#10;Descripción generada automáticamente">
            <a:extLst>
              <a:ext uri="{FF2B5EF4-FFF2-40B4-BE49-F238E27FC236}">
                <a16:creationId xmlns:a16="http://schemas.microsoft.com/office/drawing/2014/main" id="{AB39D148-963E-91BE-D1AE-FE61F282C21E}"/>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9" name="CuadroTexto 8">
            <a:extLst>
              <a:ext uri="{FF2B5EF4-FFF2-40B4-BE49-F238E27FC236}">
                <a16:creationId xmlns:a16="http://schemas.microsoft.com/office/drawing/2014/main" id="{58014BD9-6095-9647-3B31-154CC17DF37B}"/>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0" name="Imagen 9" descr="Dibujo animado de un personaje con la boca abierta&#10;&#10;El contenido generado por IA puede ser incorrecto.">
            <a:extLst>
              <a:ext uri="{FF2B5EF4-FFF2-40B4-BE49-F238E27FC236}">
                <a16:creationId xmlns:a16="http://schemas.microsoft.com/office/drawing/2014/main" id="{CDE31E87-BCCF-4607-43A6-16EAC162E1F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1727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BADCF1EF-7AE5-F69B-5DA2-DAD2BF4154B3}"/>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DDC41F7E-0DE1-B20C-E89F-91E0C9B02CE1}"/>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err="1">
                <a:solidFill>
                  <a:schemeClr val="bg1"/>
                </a:solidFill>
              </a:rPr>
              <a:t>Misters</a:t>
            </a:r>
            <a:r>
              <a:rPr lang="es-MX" dirty="0">
                <a:solidFill>
                  <a:schemeClr val="bg1"/>
                </a:solidFill>
              </a:rPr>
              <a:t> más relevantes</a:t>
            </a:r>
          </a:p>
        </p:txBody>
      </p:sp>
      <p:pic>
        <p:nvPicPr>
          <p:cNvPr id="7" name="Imagen 6" descr="Dibujo en blanco y negro de una persona&#10;&#10;El contenido generado por IA puede ser incorrecto.">
            <a:extLst>
              <a:ext uri="{FF2B5EF4-FFF2-40B4-BE49-F238E27FC236}">
                <a16:creationId xmlns:a16="http://schemas.microsoft.com/office/drawing/2014/main" id="{653BE49D-0636-DF00-9C24-550D2E565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2" name="Marcador de contenido 2">
            <a:extLst>
              <a:ext uri="{FF2B5EF4-FFF2-40B4-BE49-F238E27FC236}">
                <a16:creationId xmlns:a16="http://schemas.microsoft.com/office/drawing/2014/main" id="{3372419B-CE6F-57C3-337E-A8C1CDA4C0CB}"/>
              </a:ext>
            </a:extLst>
          </p:cNvPr>
          <p:cNvSpPr txBox="1">
            <a:spLocks/>
          </p:cNvSpPr>
          <p:nvPr/>
        </p:nvSpPr>
        <p:spPr>
          <a:xfrm>
            <a:off x="781051" y="6402526"/>
            <a:ext cx="30099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Lenny Broberg (1992)</a:t>
            </a:r>
          </a:p>
        </p:txBody>
      </p:sp>
      <p:pic>
        <p:nvPicPr>
          <p:cNvPr id="14340" name="Picture 4" descr="Lenny Broberg">
            <a:extLst>
              <a:ext uri="{FF2B5EF4-FFF2-40B4-BE49-F238E27FC236}">
                <a16:creationId xmlns:a16="http://schemas.microsoft.com/office/drawing/2014/main" id="{C44D880E-6B55-1632-3132-CEC32F39E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1" y="1517719"/>
            <a:ext cx="3009900" cy="48291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2F90982-5C86-C9BC-C97A-B4626ECA009F}"/>
              </a:ext>
            </a:extLst>
          </p:cNvPr>
          <p:cNvSpPr txBox="1"/>
          <p:nvPr/>
        </p:nvSpPr>
        <p:spPr>
          <a:xfrm>
            <a:off x="3983832" y="1254650"/>
            <a:ext cx="7765255" cy="5078313"/>
          </a:xfrm>
          <a:prstGeom prst="rect">
            <a:avLst/>
          </a:prstGeom>
          <a:noFill/>
        </p:spPr>
        <p:txBody>
          <a:bodyPr wrap="square">
            <a:spAutoFit/>
          </a:bodyPr>
          <a:lstStyle/>
          <a:p>
            <a:r>
              <a:rPr lang="es-MX" dirty="0">
                <a:solidFill>
                  <a:schemeClr val="bg1"/>
                </a:solidFill>
              </a:rPr>
              <a:t>Ha sido nombrado Oficial del Mes por el Departamento de Policía de SF, Jugador Más Valioso por la Liga de Softbol Gay y Hombre del Año por el Panteón del Cuero.</a:t>
            </a:r>
          </a:p>
          <a:p>
            <a:endParaRPr lang="es-MX" i="1" dirty="0">
              <a:solidFill>
                <a:schemeClr val="bg1"/>
              </a:solidFill>
            </a:endParaRPr>
          </a:p>
          <a:p>
            <a:endParaRPr lang="es-MX" i="1" dirty="0">
              <a:solidFill>
                <a:schemeClr val="bg1"/>
              </a:solidFill>
            </a:endParaRPr>
          </a:p>
          <a:p>
            <a:r>
              <a:rPr lang="es-MX" i="1" dirty="0">
                <a:solidFill>
                  <a:schemeClr val="bg1"/>
                </a:solidFill>
              </a:rPr>
              <a:t>“He estado haciendo subastas y recaudaciones de fondos para organizaciones sin fines de lucro, organizaciones cívicas, escuelas y programas escolares durante aproximadamente treinta años. </a:t>
            </a:r>
          </a:p>
          <a:p>
            <a:endParaRPr lang="es-MX" i="1" dirty="0">
              <a:solidFill>
                <a:schemeClr val="bg1"/>
              </a:solidFill>
            </a:endParaRPr>
          </a:p>
          <a:p>
            <a:r>
              <a:rPr lang="es-MX" i="1" dirty="0">
                <a:solidFill>
                  <a:schemeClr val="bg1"/>
                </a:solidFill>
              </a:rPr>
              <a:t>Aporto información y orientación valiosas durante las etapas de planificación para ayudar a maximizar el retorno de fondos que muchos grupos necesitan de manera crítica. Además, mantengo las subastas y las solicitudes de fondos reales rápidas y divertidas, manteniendo a los asistentes a los eventos entretenidos y comprometidos. </a:t>
            </a:r>
          </a:p>
          <a:p>
            <a:endParaRPr lang="es-MX" i="1" dirty="0">
              <a:solidFill>
                <a:schemeClr val="bg1"/>
              </a:solidFill>
            </a:endParaRPr>
          </a:p>
          <a:p>
            <a:r>
              <a:rPr lang="es-MX" i="1" dirty="0">
                <a:solidFill>
                  <a:schemeClr val="bg1"/>
                </a:solidFill>
              </a:rPr>
              <a:t>Como oficial de policía retirado, sé la diferencia que muchos programas pueden marcar en las comunidades y en las personas afectadas debido a la falta de apoyo financiero o social.”</a:t>
            </a:r>
          </a:p>
        </p:txBody>
      </p:sp>
      <p:pic>
        <p:nvPicPr>
          <p:cNvPr id="6" name="Imagen 5" descr="Dibujo animado de un personaje con la boca abierta&#10;&#10;Descripción generada automáticamente con confianza baja">
            <a:extLst>
              <a:ext uri="{FF2B5EF4-FFF2-40B4-BE49-F238E27FC236}">
                <a16:creationId xmlns:a16="http://schemas.microsoft.com/office/drawing/2014/main" id="{D24D756C-B841-6F7A-F896-78636AA0EC4A}"/>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8" name="Imagen 7" descr="Cabeza y torso de un hombre con sombrero&#10;&#10;Descripción generada automáticamente">
            <a:extLst>
              <a:ext uri="{FF2B5EF4-FFF2-40B4-BE49-F238E27FC236}">
                <a16:creationId xmlns:a16="http://schemas.microsoft.com/office/drawing/2014/main" id="{6CC06194-CF1D-AFA4-8E26-86AD7C73B97F}"/>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9" name="CuadroTexto 8">
            <a:extLst>
              <a:ext uri="{FF2B5EF4-FFF2-40B4-BE49-F238E27FC236}">
                <a16:creationId xmlns:a16="http://schemas.microsoft.com/office/drawing/2014/main" id="{4625A121-75BB-B4ED-9440-7FB3CB448DD0}"/>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0" name="Imagen 9" descr="Dibujo animado de un personaje con la boca abierta&#10;&#10;El contenido generado por IA puede ser incorrecto.">
            <a:extLst>
              <a:ext uri="{FF2B5EF4-FFF2-40B4-BE49-F238E27FC236}">
                <a16:creationId xmlns:a16="http://schemas.microsoft.com/office/drawing/2014/main" id="{5714BC62-A2F6-4432-7892-A717EA4572B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1203547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79936EDD-46B2-7B93-9F44-B5080AFD8601}"/>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95D5AC8A-CCFB-5E9B-5038-E0CCBE33A133}"/>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err="1">
                <a:solidFill>
                  <a:schemeClr val="bg1"/>
                </a:solidFill>
              </a:rPr>
              <a:t>Misters</a:t>
            </a:r>
            <a:r>
              <a:rPr lang="es-MX" dirty="0">
                <a:solidFill>
                  <a:schemeClr val="bg1"/>
                </a:solidFill>
              </a:rPr>
              <a:t> más relevantes</a:t>
            </a:r>
          </a:p>
        </p:txBody>
      </p:sp>
      <p:pic>
        <p:nvPicPr>
          <p:cNvPr id="7" name="Imagen 6" descr="Dibujo en blanco y negro de una persona&#10;&#10;El contenido generado por IA puede ser incorrecto.">
            <a:extLst>
              <a:ext uri="{FF2B5EF4-FFF2-40B4-BE49-F238E27FC236}">
                <a16:creationId xmlns:a16="http://schemas.microsoft.com/office/drawing/2014/main" id="{CE0F4107-15FF-D503-5387-443762A93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8" name="Marcador de contenido 2">
            <a:extLst>
              <a:ext uri="{FF2B5EF4-FFF2-40B4-BE49-F238E27FC236}">
                <a16:creationId xmlns:a16="http://schemas.microsoft.com/office/drawing/2014/main" id="{DB30FB75-1B1B-16E8-61C3-671F049A0041}"/>
              </a:ext>
            </a:extLst>
          </p:cNvPr>
          <p:cNvSpPr txBox="1">
            <a:spLocks/>
          </p:cNvSpPr>
          <p:nvPr/>
        </p:nvSpPr>
        <p:spPr>
          <a:xfrm>
            <a:off x="766762" y="6404044"/>
            <a:ext cx="30099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Tony Mills (1998)</a:t>
            </a:r>
          </a:p>
        </p:txBody>
      </p:sp>
      <p:pic>
        <p:nvPicPr>
          <p:cNvPr id="12292" name="Picture 4" descr="Tony Mills">
            <a:extLst>
              <a:ext uri="{FF2B5EF4-FFF2-40B4-BE49-F238E27FC236}">
                <a16:creationId xmlns:a16="http://schemas.microsoft.com/office/drawing/2014/main" id="{DEC0347D-CA6C-FDEF-2D0D-647826F56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2" y="1519237"/>
            <a:ext cx="3009900" cy="482917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3F8AD357-E340-8781-113A-3797290324FB}"/>
              </a:ext>
            </a:extLst>
          </p:cNvPr>
          <p:cNvSpPr txBox="1"/>
          <p:nvPr/>
        </p:nvSpPr>
        <p:spPr>
          <a:xfrm>
            <a:off x="3979068" y="1519237"/>
            <a:ext cx="8048625" cy="4524315"/>
          </a:xfrm>
          <a:prstGeom prst="rect">
            <a:avLst/>
          </a:prstGeom>
          <a:noFill/>
        </p:spPr>
        <p:txBody>
          <a:bodyPr wrap="square">
            <a:spAutoFit/>
          </a:bodyPr>
          <a:lstStyle/>
          <a:p>
            <a:r>
              <a:rPr lang="es-MX" dirty="0">
                <a:solidFill>
                  <a:schemeClr val="bg1"/>
                </a:solidFill>
              </a:rPr>
              <a:t>Tony Mills es un médico estadounidense especializado en el tratamiento del VIH y el SIDA. Mills ha sido el proveedor de atención primaria para más de 2000 pacientes, de los cuales aproximadamente la mitad viven con VIH. </a:t>
            </a:r>
          </a:p>
          <a:p>
            <a:endParaRPr lang="es-MX" dirty="0">
              <a:solidFill>
                <a:schemeClr val="bg1"/>
              </a:solidFill>
            </a:endParaRPr>
          </a:p>
          <a:p>
            <a:r>
              <a:rPr lang="es-MX" dirty="0">
                <a:solidFill>
                  <a:schemeClr val="bg1"/>
                </a:solidFill>
              </a:rPr>
              <a:t>Mills recibió sus títulos de grado y de medicina de la Universidad de Duke. Completó una pasantía en Medicina Interna, una residencia en Anestesiología y una beca en Anestesiología Cardiovascular, todas en la Universidad de California, San Francisco. Mills es miembro de muchas sociedades profesionales, entre ellas la Sociedad de Enfermedades Infecciosas de Estados Unidos, la Sociedad Internacional del SIDA, la IAS-USA y la Academia Estadounidense de Medicina del VIH. Es el director ejecutivo del </a:t>
            </a:r>
            <a:r>
              <a:rPr lang="es-MX" dirty="0" err="1">
                <a:solidFill>
                  <a:schemeClr val="bg1"/>
                </a:solidFill>
              </a:rPr>
              <a:t>SoCal</a:t>
            </a:r>
            <a:r>
              <a:rPr lang="es-MX" dirty="0">
                <a:solidFill>
                  <a:schemeClr val="bg1"/>
                </a:solidFill>
              </a:rPr>
              <a:t> </a:t>
            </a:r>
            <a:r>
              <a:rPr lang="es-MX" dirty="0" err="1">
                <a:solidFill>
                  <a:schemeClr val="bg1"/>
                </a:solidFill>
              </a:rPr>
              <a:t>Men's</a:t>
            </a:r>
            <a:r>
              <a:rPr lang="es-MX" dirty="0">
                <a:solidFill>
                  <a:schemeClr val="bg1"/>
                </a:solidFill>
              </a:rPr>
              <a:t> Medical </a:t>
            </a:r>
            <a:r>
              <a:rPr lang="es-MX" dirty="0" err="1">
                <a:solidFill>
                  <a:schemeClr val="bg1"/>
                </a:solidFill>
              </a:rPr>
              <a:t>Group</a:t>
            </a:r>
            <a:r>
              <a:rPr lang="es-MX" dirty="0">
                <a:solidFill>
                  <a:schemeClr val="bg1"/>
                </a:solidFill>
              </a:rPr>
              <a:t>, el director de investigación clínica de Mills </a:t>
            </a:r>
            <a:r>
              <a:rPr lang="es-MX" dirty="0" err="1">
                <a:solidFill>
                  <a:schemeClr val="bg1"/>
                </a:solidFill>
              </a:rPr>
              <a:t>Clinical</a:t>
            </a:r>
            <a:r>
              <a:rPr lang="es-MX" dirty="0">
                <a:solidFill>
                  <a:schemeClr val="bg1"/>
                </a:solidFill>
              </a:rPr>
              <a:t> </a:t>
            </a:r>
            <a:r>
              <a:rPr lang="es-MX" dirty="0" err="1">
                <a:solidFill>
                  <a:schemeClr val="bg1"/>
                </a:solidFill>
              </a:rPr>
              <a:t>Research</a:t>
            </a:r>
            <a:r>
              <a:rPr lang="es-MX" dirty="0">
                <a:solidFill>
                  <a:schemeClr val="bg1"/>
                </a:solidFill>
              </a:rPr>
              <a:t> y el presidente de la </a:t>
            </a:r>
            <a:r>
              <a:rPr lang="es-MX" dirty="0" err="1">
                <a:solidFill>
                  <a:schemeClr val="bg1"/>
                </a:solidFill>
              </a:rPr>
              <a:t>Men's</a:t>
            </a:r>
            <a:r>
              <a:rPr lang="es-MX" dirty="0">
                <a:solidFill>
                  <a:schemeClr val="bg1"/>
                </a:solidFill>
              </a:rPr>
              <a:t> </a:t>
            </a:r>
            <a:r>
              <a:rPr lang="es-MX" dirty="0" err="1">
                <a:solidFill>
                  <a:schemeClr val="bg1"/>
                </a:solidFill>
              </a:rPr>
              <a:t>Health</a:t>
            </a:r>
            <a:r>
              <a:rPr lang="es-MX" dirty="0">
                <a:solidFill>
                  <a:schemeClr val="bg1"/>
                </a:solidFill>
              </a:rPr>
              <a:t> </a:t>
            </a:r>
            <a:r>
              <a:rPr lang="es-MX" dirty="0" err="1">
                <a:solidFill>
                  <a:schemeClr val="bg1"/>
                </a:solidFill>
              </a:rPr>
              <a:t>Foundation</a:t>
            </a:r>
            <a:r>
              <a:rPr lang="es-MX" dirty="0">
                <a:solidFill>
                  <a:schemeClr val="bg1"/>
                </a:solidFill>
              </a:rPr>
              <a:t>. </a:t>
            </a:r>
          </a:p>
          <a:p>
            <a:endParaRPr lang="es-MX" dirty="0">
              <a:solidFill>
                <a:schemeClr val="bg1"/>
              </a:solidFill>
            </a:endParaRPr>
          </a:p>
          <a:p>
            <a:r>
              <a:rPr lang="es-MX" dirty="0">
                <a:solidFill>
                  <a:schemeClr val="bg1"/>
                </a:solidFill>
              </a:rPr>
              <a:t>En mayo de 1998, ganó el título de </a:t>
            </a:r>
            <a:r>
              <a:rPr lang="es-MX" dirty="0" err="1">
                <a:solidFill>
                  <a:schemeClr val="bg1"/>
                </a:solidFill>
              </a:rPr>
              <a:t>Mister</a:t>
            </a:r>
            <a:r>
              <a:rPr lang="es-MX" dirty="0">
                <a:solidFill>
                  <a:schemeClr val="bg1"/>
                </a:solidFill>
              </a:rPr>
              <a:t> </a:t>
            </a:r>
            <a:r>
              <a:rPr lang="es-MX" dirty="0" err="1">
                <a:solidFill>
                  <a:schemeClr val="bg1"/>
                </a:solidFill>
              </a:rPr>
              <a:t>Leather</a:t>
            </a:r>
            <a:r>
              <a:rPr lang="es-MX" dirty="0">
                <a:solidFill>
                  <a:schemeClr val="bg1"/>
                </a:solidFill>
              </a:rPr>
              <a:t> Internacional, y un día después se declaró VIH positivo.</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85A986DF-F9A4-E04E-7AA6-1386CAE2066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C02B6FE4-7936-04CB-6C6B-1547A4F878FE}"/>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6" name="CuadroTexto 5">
            <a:extLst>
              <a:ext uri="{FF2B5EF4-FFF2-40B4-BE49-F238E27FC236}">
                <a16:creationId xmlns:a16="http://schemas.microsoft.com/office/drawing/2014/main" id="{CA7B3588-DD30-1AF8-0602-5975776716A3}"/>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0" name="Imagen 9" descr="Dibujo animado de un personaje con la boca abierta&#10;&#10;El contenido generado por IA puede ser incorrecto.">
            <a:extLst>
              <a:ext uri="{FF2B5EF4-FFF2-40B4-BE49-F238E27FC236}">
                <a16:creationId xmlns:a16="http://schemas.microsoft.com/office/drawing/2014/main" id="{FEEB9AB2-375E-696C-AFAB-30179BAD587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692741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4DE192EB-9D33-4386-C433-9F66ABA539BB}"/>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02FC9139-452C-DB90-67A5-07E8461C9C67}"/>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err="1">
                <a:solidFill>
                  <a:schemeClr val="bg1"/>
                </a:solidFill>
              </a:rPr>
              <a:t>Misters</a:t>
            </a:r>
            <a:r>
              <a:rPr lang="es-MX" dirty="0">
                <a:solidFill>
                  <a:schemeClr val="bg1"/>
                </a:solidFill>
              </a:rPr>
              <a:t> más relevantes</a:t>
            </a:r>
          </a:p>
        </p:txBody>
      </p:sp>
      <p:pic>
        <p:nvPicPr>
          <p:cNvPr id="7" name="Imagen 6" descr="Dibujo en blanco y negro de una persona&#10;&#10;El contenido generado por IA puede ser incorrecto.">
            <a:extLst>
              <a:ext uri="{FF2B5EF4-FFF2-40B4-BE49-F238E27FC236}">
                <a16:creationId xmlns:a16="http://schemas.microsoft.com/office/drawing/2014/main" id="{CE432A08-703A-AB7F-49AF-2EC3EEF00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8" name="Marcador de contenido 2">
            <a:extLst>
              <a:ext uri="{FF2B5EF4-FFF2-40B4-BE49-F238E27FC236}">
                <a16:creationId xmlns:a16="http://schemas.microsoft.com/office/drawing/2014/main" id="{B63FC324-95F3-D1D3-8AEE-A74FB89804B6}"/>
              </a:ext>
            </a:extLst>
          </p:cNvPr>
          <p:cNvSpPr txBox="1">
            <a:spLocks/>
          </p:cNvSpPr>
          <p:nvPr/>
        </p:nvSpPr>
        <p:spPr>
          <a:xfrm>
            <a:off x="719137" y="6404044"/>
            <a:ext cx="30099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Tony Mills (1998)</a:t>
            </a:r>
          </a:p>
        </p:txBody>
      </p:sp>
      <p:pic>
        <p:nvPicPr>
          <p:cNvPr id="12292" name="Picture 4" descr="Tony Mills">
            <a:extLst>
              <a:ext uri="{FF2B5EF4-FFF2-40B4-BE49-F238E27FC236}">
                <a16:creationId xmlns:a16="http://schemas.microsoft.com/office/drawing/2014/main" id="{2C551BAE-D7F5-99A9-F75F-7DBAD9360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7" y="1519237"/>
            <a:ext cx="3009900" cy="482917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C2F48D4E-74B9-A456-F0E9-B1C7E1711F79}"/>
              </a:ext>
            </a:extLst>
          </p:cNvPr>
          <p:cNvSpPr txBox="1"/>
          <p:nvPr/>
        </p:nvSpPr>
        <p:spPr>
          <a:xfrm>
            <a:off x="3931443" y="1519237"/>
            <a:ext cx="8048625" cy="3970318"/>
          </a:xfrm>
          <a:prstGeom prst="rect">
            <a:avLst/>
          </a:prstGeom>
          <a:noFill/>
        </p:spPr>
        <p:txBody>
          <a:bodyPr wrap="square">
            <a:spAutoFit/>
          </a:bodyPr>
          <a:lstStyle/>
          <a:p>
            <a:r>
              <a:rPr lang="es-MX" dirty="0">
                <a:solidFill>
                  <a:schemeClr val="bg1"/>
                </a:solidFill>
              </a:rPr>
              <a:t>En 1994, Mills fue nombrado Jefe de Anestesiología Cardíaca Pediátrica en la Universidad de Miami, donde participó activamente tanto en la comunidad de recuperación como en la comunidad gay como defensor de las personas que viven con VIH.</a:t>
            </a:r>
          </a:p>
          <a:p>
            <a:endParaRPr lang="es-MX" dirty="0">
              <a:solidFill>
                <a:schemeClr val="bg1"/>
              </a:solidFill>
            </a:endParaRPr>
          </a:p>
          <a:p>
            <a:r>
              <a:rPr lang="es-MX" dirty="0">
                <a:solidFill>
                  <a:schemeClr val="bg1"/>
                </a:solidFill>
              </a:rPr>
              <a:t>En 1999, se mudó a Los Ángeles y abrió un consultorio médico general especializado en atención del VIH. En 2000, la Academia Estadounidense de Medicina del VIH lo certificó como especialista en VIH y actualmente es miembro de la Junta de California y de la Junta Nacional de la AAHIVM. En 2002, Mills se unió a la Facultad de Medicina Clínica de la UCLA, donde trabaja activamente con residentes y becarios y es un conferenciante frecuente.</a:t>
            </a:r>
          </a:p>
          <a:p>
            <a:endParaRPr lang="es-MX" dirty="0">
              <a:solidFill>
                <a:schemeClr val="bg1"/>
              </a:solidFill>
            </a:endParaRPr>
          </a:p>
          <a:p>
            <a:r>
              <a:rPr lang="es-MX" dirty="0">
                <a:solidFill>
                  <a:schemeClr val="bg1"/>
                </a:solidFill>
              </a:rPr>
              <a:t>Actualmente es el editor de HIV </a:t>
            </a:r>
            <a:r>
              <a:rPr lang="es-MX" dirty="0" err="1">
                <a:solidFill>
                  <a:schemeClr val="bg1"/>
                </a:solidFill>
              </a:rPr>
              <a:t>Treatment</a:t>
            </a:r>
            <a:r>
              <a:rPr lang="es-MX" dirty="0">
                <a:solidFill>
                  <a:schemeClr val="bg1"/>
                </a:solidFill>
              </a:rPr>
              <a:t> News y colabora con frecuencia en otras publicaciones relacionadas con el VIH.</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DCD4E5D0-7DC8-75AC-FAA2-9B3484FBCD0C}"/>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72ED4742-080D-71B1-433B-DDF7E1EEEF3A}"/>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6" name="CuadroTexto 5">
            <a:extLst>
              <a:ext uri="{FF2B5EF4-FFF2-40B4-BE49-F238E27FC236}">
                <a16:creationId xmlns:a16="http://schemas.microsoft.com/office/drawing/2014/main" id="{C1B6EAE4-16BC-EDF0-102F-DC1BECDC7273}"/>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0" name="Imagen 9" descr="Dibujo animado de un personaje con la boca abierta&#10;&#10;El contenido generado por IA puede ser incorrecto.">
            <a:extLst>
              <a:ext uri="{FF2B5EF4-FFF2-40B4-BE49-F238E27FC236}">
                <a16:creationId xmlns:a16="http://schemas.microsoft.com/office/drawing/2014/main" id="{CC858D9D-3FE7-CE2A-ADF6-407F56ECE87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628511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4FDD0299-A6F2-D855-1F4F-B54C80569B85}"/>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3853C1D4-A543-C0F2-F12A-8ABA1B5E5260}"/>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err="1">
                <a:solidFill>
                  <a:schemeClr val="bg1"/>
                </a:solidFill>
              </a:rPr>
              <a:t>Misters</a:t>
            </a:r>
            <a:r>
              <a:rPr lang="es-MX" dirty="0">
                <a:solidFill>
                  <a:schemeClr val="bg1"/>
                </a:solidFill>
              </a:rPr>
              <a:t> más relevantes</a:t>
            </a:r>
          </a:p>
        </p:txBody>
      </p:sp>
      <p:pic>
        <p:nvPicPr>
          <p:cNvPr id="7" name="Imagen 6" descr="Dibujo en blanco y negro de una persona&#10;&#10;El contenido generado por IA puede ser incorrecto.">
            <a:extLst>
              <a:ext uri="{FF2B5EF4-FFF2-40B4-BE49-F238E27FC236}">
                <a16:creationId xmlns:a16="http://schemas.microsoft.com/office/drawing/2014/main" id="{159AEED5-02D1-789D-EC81-AF43B6EBE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1D981595-C613-F3F4-53B1-502BFC762F5D}"/>
              </a:ext>
            </a:extLst>
          </p:cNvPr>
          <p:cNvSpPr txBox="1">
            <a:spLocks/>
          </p:cNvSpPr>
          <p:nvPr/>
        </p:nvSpPr>
        <p:spPr>
          <a:xfrm>
            <a:off x="900113" y="6375469"/>
            <a:ext cx="3009900"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a:solidFill>
                  <a:schemeClr val="bg1"/>
                </a:solidFill>
                <a:latin typeface="Arial" panose="020B0604020202020204" pitchFamily="34" charset="0"/>
              </a:rPr>
              <a:t>John Pendal (2003)</a:t>
            </a:r>
            <a:endParaRPr lang="en-US" sz="2000" b="1" dirty="0">
              <a:solidFill>
                <a:schemeClr val="bg1"/>
              </a:solidFill>
              <a:latin typeface="Arial" panose="020B0604020202020204" pitchFamily="34" charset="0"/>
            </a:endParaRPr>
          </a:p>
        </p:txBody>
      </p:sp>
      <p:pic>
        <p:nvPicPr>
          <p:cNvPr id="10246" name="Picture 6" descr="John Pendal">
            <a:extLst>
              <a:ext uri="{FF2B5EF4-FFF2-40B4-BE49-F238E27FC236}">
                <a16:creationId xmlns:a16="http://schemas.microsoft.com/office/drawing/2014/main" id="{F3ACFACF-6ADE-8C5D-8A0E-B396D602B8F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00112" y="1518478"/>
            <a:ext cx="3009900" cy="482917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D836EC7C-9DDF-DFBF-5157-2245B4D658CF}"/>
              </a:ext>
            </a:extLst>
          </p:cNvPr>
          <p:cNvSpPr txBox="1"/>
          <p:nvPr/>
        </p:nvSpPr>
        <p:spPr>
          <a:xfrm>
            <a:off x="4045743" y="1363130"/>
            <a:ext cx="7962900" cy="4770537"/>
          </a:xfrm>
          <a:prstGeom prst="rect">
            <a:avLst/>
          </a:prstGeom>
          <a:noFill/>
        </p:spPr>
        <p:txBody>
          <a:bodyPr wrap="square">
            <a:spAutoFit/>
          </a:bodyPr>
          <a:lstStyle/>
          <a:p>
            <a:r>
              <a:rPr lang="es-MX" sz="1600" dirty="0">
                <a:solidFill>
                  <a:schemeClr val="bg1"/>
                </a:solidFill>
              </a:rPr>
              <a:t>Durante mi vida he experimentado pensamientos negativos, terapia de conversión gay, enfermedad celíaca, cirugía de espalda y soy autista. También me he convertido en el único ganador británico del concurso internacional Mr. </a:t>
            </a:r>
            <a:r>
              <a:rPr lang="es-MX" sz="1600" dirty="0" err="1">
                <a:solidFill>
                  <a:schemeClr val="bg1"/>
                </a:solidFill>
              </a:rPr>
              <a:t>Leather</a:t>
            </a:r>
            <a:r>
              <a:rPr lang="es-MX" sz="1600" dirty="0">
                <a:solidFill>
                  <a:schemeClr val="bg1"/>
                </a:solidFill>
              </a:rPr>
              <a:t> en Chicago y he tenido una carrera de diez años como comediante que me ha llevado por todo el mundo.</a:t>
            </a:r>
          </a:p>
          <a:p>
            <a:endParaRPr lang="es-MX" sz="1600" dirty="0">
              <a:solidFill>
                <a:schemeClr val="bg1"/>
              </a:solidFill>
            </a:endParaRPr>
          </a:p>
          <a:p>
            <a:r>
              <a:rPr lang="es-MX" sz="1600" dirty="0">
                <a:solidFill>
                  <a:schemeClr val="bg1"/>
                </a:solidFill>
              </a:rPr>
              <a:t>Quiero ayudar a otras personas, especialmente a aquellas que se sienten como un extraño. Puede que te sientas así debido a tu género o sexualidad, neurodiversidad, diagnóstico de salud o simplemente por una sensación de "no encajar". Trabajo en línea con clientes de habla inglesa en cualquier parte del mundo, brindándoles un espacio donde pueden hablar y pensar sin juicios.</a:t>
            </a:r>
          </a:p>
          <a:p>
            <a:endParaRPr lang="es-MX" sz="1600" dirty="0">
              <a:solidFill>
                <a:schemeClr val="bg1"/>
              </a:solidFill>
            </a:endParaRPr>
          </a:p>
          <a:p>
            <a:r>
              <a:rPr lang="es-MX" sz="1600" dirty="0">
                <a:solidFill>
                  <a:schemeClr val="bg1"/>
                </a:solidFill>
              </a:rPr>
              <a:t>Me especializo en coaching para la autoaceptación y la felicidad. Mi trabajo incluye ayudar a personas recientemente diagnosticadas con autismo a entender lo que eso significa, descubrir dónde termina el enmascaramiento y dónde comienzas tú, y cómo cambiar tu vida para que se adapte mejor a tu neurología.</a:t>
            </a:r>
          </a:p>
          <a:p>
            <a:endParaRPr lang="es-MX" sz="1600" dirty="0">
              <a:solidFill>
                <a:schemeClr val="bg1"/>
              </a:solidFill>
            </a:endParaRPr>
          </a:p>
          <a:p>
            <a:r>
              <a:rPr lang="es-MX" sz="1600" dirty="0">
                <a:solidFill>
                  <a:schemeClr val="bg1"/>
                </a:solidFill>
              </a:rPr>
              <a:t>He ayudado a mis clientes a descubrir quiénes son, cuáles son sus pasiones, encontrar su voz, alcanzar metas, aceptarse a sí mismos, crecer en confianza, ser más felices y cambiar sus vidas.</a:t>
            </a:r>
          </a:p>
        </p:txBody>
      </p:sp>
      <p:sp>
        <p:nvSpPr>
          <p:cNvPr id="11" name="Rectangle 1">
            <a:extLst>
              <a:ext uri="{FF2B5EF4-FFF2-40B4-BE49-F238E27FC236}">
                <a16:creationId xmlns:a16="http://schemas.microsoft.com/office/drawing/2014/main" id="{2BED49CE-9904-0576-199C-5C6DA5CD1FE2}"/>
              </a:ext>
            </a:extLst>
          </p:cNvPr>
          <p:cNvSpPr>
            <a:spLocks noChangeArrowheads="1"/>
          </p:cNvSpPr>
          <p:nvPr/>
        </p:nvSpPr>
        <p:spPr bwMode="auto">
          <a:xfrm>
            <a:off x="4074318" y="6163297"/>
            <a:ext cx="76176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MX" sz="1200" i="1" dirty="0">
                <a:solidFill>
                  <a:schemeClr val="bg1"/>
                </a:solidFill>
              </a:rPr>
              <a:t>* La enfermedad celíaca es una afección en la que el sistema inmunológico ataca los propios tejidos cuando se consume gluten</a:t>
            </a:r>
            <a:r>
              <a:rPr kumimoji="0" lang="es-ES" altLang="es-MX" sz="900" b="0" i="0" u="none" strike="noStrike" cap="none" normalizeH="0" baseline="0" dirty="0">
                <a:ln>
                  <a:noFill/>
                </a:ln>
                <a:solidFill>
                  <a:schemeClr val="tx1"/>
                </a:solidFill>
                <a:effectLst/>
                <a:latin typeface="Arial Unicode MS"/>
              </a:rPr>
              <a:t>.</a:t>
            </a:r>
            <a:r>
              <a:rPr kumimoji="0" lang="es-ES" altLang="es-MX" sz="700" b="0" i="0" u="none" strike="noStrike" cap="none" normalizeH="0" baseline="0" dirty="0">
                <a:ln>
                  <a:noFill/>
                </a:ln>
                <a:solidFill>
                  <a:schemeClr val="tx1"/>
                </a:solidFill>
                <a:effectLst/>
              </a:rPr>
              <a:t> </a:t>
            </a:r>
            <a:endParaRPr kumimoji="0" lang="es-ES" altLang="es-MX" sz="1600" b="0" i="0" u="none" strike="noStrike" cap="none" normalizeH="0" baseline="0" dirty="0">
              <a:ln>
                <a:noFill/>
              </a:ln>
              <a:solidFill>
                <a:schemeClr val="tx1"/>
              </a:solidFill>
              <a:effectLst/>
              <a:latin typeface="Arial" panose="020B0604020202020204" pitchFamily="34" charset="0"/>
            </a:endParaRPr>
          </a:p>
        </p:txBody>
      </p:sp>
      <p:pic>
        <p:nvPicPr>
          <p:cNvPr id="4" name="Imagen 3" descr="Dibujo animado de un personaje con la boca abierta&#10;&#10;Descripción generada automáticamente con confianza baja">
            <a:extLst>
              <a:ext uri="{FF2B5EF4-FFF2-40B4-BE49-F238E27FC236}">
                <a16:creationId xmlns:a16="http://schemas.microsoft.com/office/drawing/2014/main" id="{BF42532C-B10F-3571-81D7-090185D577CD}"/>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91745FC2-9727-38ED-C680-D6B2DD414602}"/>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5D62D4AC-1C53-6227-B490-A5E528717FAA}"/>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EFC4709E-16E6-72AF-BB22-307288E1A8F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1248353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7EA99BF6-8BE2-34A2-2E23-A90F67A68E31}"/>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839785B5-8609-BA27-C864-8AE6AB1076E2}"/>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err="1">
                <a:solidFill>
                  <a:schemeClr val="bg1"/>
                </a:solidFill>
              </a:rPr>
              <a:t>Misters</a:t>
            </a:r>
            <a:r>
              <a:rPr lang="es-MX" dirty="0">
                <a:solidFill>
                  <a:schemeClr val="bg1"/>
                </a:solidFill>
              </a:rPr>
              <a:t> más relevantes</a:t>
            </a:r>
          </a:p>
        </p:txBody>
      </p:sp>
      <p:pic>
        <p:nvPicPr>
          <p:cNvPr id="7" name="Imagen 6" descr="Dibujo en blanco y negro de una persona&#10;&#10;El contenido generado por IA puede ser incorrecto.">
            <a:extLst>
              <a:ext uri="{FF2B5EF4-FFF2-40B4-BE49-F238E27FC236}">
                <a16:creationId xmlns:a16="http://schemas.microsoft.com/office/drawing/2014/main" id="{AE02B748-BF04-2FFC-F47E-15F9C1CA1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4" name="Marcador de contenido 2">
            <a:extLst>
              <a:ext uri="{FF2B5EF4-FFF2-40B4-BE49-F238E27FC236}">
                <a16:creationId xmlns:a16="http://schemas.microsoft.com/office/drawing/2014/main" id="{BC568194-73A7-FE85-F8FD-10087717B48A}"/>
              </a:ext>
            </a:extLst>
          </p:cNvPr>
          <p:cNvSpPr txBox="1">
            <a:spLocks/>
          </p:cNvSpPr>
          <p:nvPr/>
        </p:nvSpPr>
        <p:spPr>
          <a:xfrm>
            <a:off x="552449" y="6060265"/>
            <a:ext cx="30099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Mikel </a:t>
            </a:r>
            <a:r>
              <a:rPr lang="en-US" sz="2000" b="1" dirty="0" err="1">
                <a:solidFill>
                  <a:schemeClr val="bg1"/>
                </a:solidFill>
                <a:latin typeface="Arial" panose="020B0604020202020204" pitchFamily="34" charset="0"/>
              </a:rPr>
              <a:t>Gerle</a:t>
            </a:r>
            <a:r>
              <a:rPr lang="en-US" sz="2000" b="1" dirty="0">
                <a:solidFill>
                  <a:schemeClr val="bg1"/>
                </a:solidFill>
                <a:latin typeface="Arial" panose="020B0604020202020204" pitchFamily="34" charset="0"/>
              </a:rPr>
              <a:t> (2007)</a:t>
            </a:r>
          </a:p>
        </p:txBody>
      </p:sp>
      <p:pic>
        <p:nvPicPr>
          <p:cNvPr id="9220" name="Picture 4" descr="Mikel Gerle">
            <a:extLst>
              <a:ext uri="{FF2B5EF4-FFF2-40B4-BE49-F238E27FC236}">
                <a16:creationId xmlns:a16="http://schemas.microsoft.com/office/drawing/2014/main" id="{6A1AD08F-9216-476D-9FC5-22561C0D43B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8355" t="27022" r="3797"/>
          <a:stretch/>
        </p:blipFill>
        <p:spPr bwMode="auto">
          <a:xfrm>
            <a:off x="667342" y="1783575"/>
            <a:ext cx="2780115" cy="418147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7964D4AB-EA88-3A85-0002-1F25E204BF53}"/>
              </a:ext>
            </a:extLst>
          </p:cNvPr>
          <p:cNvSpPr txBox="1"/>
          <p:nvPr/>
        </p:nvSpPr>
        <p:spPr>
          <a:xfrm>
            <a:off x="3623671" y="1333500"/>
            <a:ext cx="8339730" cy="5016758"/>
          </a:xfrm>
          <a:prstGeom prst="rect">
            <a:avLst/>
          </a:prstGeom>
          <a:noFill/>
        </p:spPr>
        <p:txBody>
          <a:bodyPr wrap="square">
            <a:spAutoFit/>
          </a:bodyPr>
          <a:lstStyle/>
          <a:p>
            <a:r>
              <a:rPr lang="es-MX" sz="1600" dirty="0">
                <a:solidFill>
                  <a:schemeClr val="bg1"/>
                </a:solidFill>
              </a:rPr>
              <a:t>Soy profesor de yoga, y practicante de meditación, burócrata del gobierno local, escritor, facilitador, analista, artesano, filósofo y mal poeta. Soy un graduado de la escuela de la vida. Soy un sobreviviente de la era del SIDA, un beneficiario del privilegio masculino blanco y una espina en el costado de aquellos que piden a los hombres homosexuales que acepten la vida como es. </a:t>
            </a:r>
          </a:p>
          <a:p>
            <a:endParaRPr lang="es-MX" sz="1600" dirty="0">
              <a:solidFill>
                <a:schemeClr val="bg1"/>
              </a:solidFill>
            </a:endParaRPr>
          </a:p>
          <a:p>
            <a:r>
              <a:rPr lang="es-MX" sz="1600" dirty="0">
                <a:solidFill>
                  <a:schemeClr val="bg1"/>
                </a:solidFill>
              </a:rPr>
              <a:t>He tenido el honor de ser elegido como Mr. </a:t>
            </a:r>
            <a:r>
              <a:rPr lang="es-MX" sz="1600" dirty="0" err="1">
                <a:solidFill>
                  <a:schemeClr val="bg1"/>
                </a:solidFill>
              </a:rPr>
              <a:t>Leather</a:t>
            </a:r>
            <a:r>
              <a:rPr lang="es-MX" sz="1600" dirty="0">
                <a:solidFill>
                  <a:schemeClr val="bg1"/>
                </a:solidFill>
              </a:rPr>
              <a:t> Internacional 2007, un proceso que arrancó la puerta del armario de una de las últimas partes ocultas de mi identidad. Me permitió iniciar un grupo fraternal de exalumnos de hombres de cuero llamado LA Band </a:t>
            </a:r>
            <a:r>
              <a:rPr lang="es-MX" sz="1600" dirty="0" err="1">
                <a:solidFill>
                  <a:schemeClr val="bg1"/>
                </a:solidFill>
              </a:rPr>
              <a:t>of</a:t>
            </a:r>
            <a:r>
              <a:rPr lang="es-MX" sz="1600" dirty="0">
                <a:solidFill>
                  <a:schemeClr val="bg1"/>
                </a:solidFill>
              </a:rPr>
              <a:t> </a:t>
            </a:r>
            <a:r>
              <a:rPr lang="es-MX" sz="1600" dirty="0" err="1">
                <a:solidFill>
                  <a:schemeClr val="bg1"/>
                </a:solidFill>
              </a:rPr>
              <a:t>Brothers</a:t>
            </a:r>
            <a:r>
              <a:rPr lang="es-MX" sz="1600" dirty="0">
                <a:solidFill>
                  <a:schemeClr val="bg1"/>
                </a:solidFill>
              </a:rPr>
              <a:t>.</a:t>
            </a:r>
          </a:p>
          <a:p>
            <a:endParaRPr lang="es-MX" sz="1600" dirty="0">
              <a:solidFill>
                <a:schemeClr val="bg1"/>
              </a:solidFill>
            </a:endParaRPr>
          </a:p>
          <a:p>
            <a:r>
              <a:rPr lang="es-MX" sz="1600" dirty="0">
                <a:solidFill>
                  <a:schemeClr val="bg1"/>
                </a:solidFill>
              </a:rPr>
              <a:t>Seguí el ejemplo de </a:t>
            </a:r>
            <a:r>
              <a:rPr lang="es-MX" sz="1600" dirty="0" err="1">
                <a:solidFill>
                  <a:schemeClr val="bg1"/>
                </a:solidFill>
              </a:rPr>
              <a:t>Race</a:t>
            </a:r>
            <a:r>
              <a:rPr lang="es-MX" sz="1600" dirty="0">
                <a:solidFill>
                  <a:schemeClr val="bg1"/>
                </a:solidFill>
              </a:rPr>
              <a:t> Bannon (de San Francisco) y creé un grupo de Facebook llamado </a:t>
            </a:r>
            <a:r>
              <a:rPr lang="es-MX" sz="1600" dirty="0" err="1">
                <a:solidFill>
                  <a:schemeClr val="bg1"/>
                </a:solidFill>
              </a:rPr>
              <a:t>Mike’s</a:t>
            </a:r>
            <a:r>
              <a:rPr lang="es-MX" sz="1600" dirty="0">
                <a:solidFill>
                  <a:schemeClr val="bg1"/>
                </a:solidFill>
              </a:rPr>
              <a:t> Bar. Anima a los hombres homosexuales pervertidos a desconectarse y encontrarse cara a cara.</a:t>
            </a:r>
          </a:p>
          <a:p>
            <a:endParaRPr lang="es-MX" sz="1600" dirty="0">
              <a:solidFill>
                <a:schemeClr val="bg1"/>
              </a:solidFill>
            </a:endParaRPr>
          </a:p>
          <a:p>
            <a:r>
              <a:rPr lang="es-MX" sz="1600" dirty="0">
                <a:solidFill>
                  <a:schemeClr val="bg1"/>
                </a:solidFill>
              </a:rPr>
              <a:t>En el Ayuntamiento de West Hollywood, la oficina del concejal </a:t>
            </a:r>
            <a:r>
              <a:rPr lang="es-MX" sz="1600" dirty="0" err="1">
                <a:solidFill>
                  <a:schemeClr val="bg1"/>
                </a:solidFill>
              </a:rPr>
              <a:t>D’Amico</a:t>
            </a:r>
            <a:r>
              <a:rPr lang="es-MX" sz="1600" dirty="0">
                <a:solidFill>
                  <a:schemeClr val="bg1"/>
                </a:solidFill>
              </a:rPr>
              <a:t> patrocinó mi idea de iniciar un grupo de debate para hombres homosexuales. Lo llamo “TRIBE”. El 9 de febrero de 2011 fue nuestra primera reunión y desde entonces se ha reunido mensualmente. Después de cinco años de facilitar el grupo, se lo entregué a </a:t>
            </a:r>
            <a:r>
              <a:rPr lang="es-MX" sz="1600" dirty="0" err="1">
                <a:solidFill>
                  <a:schemeClr val="bg1"/>
                </a:solidFill>
              </a:rPr>
              <a:t>The</a:t>
            </a:r>
            <a:r>
              <a:rPr lang="es-MX" sz="1600" dirty="0">
                <a:solidFill>
                  <a:schemeClr val="bg1"/>
                </a:solidFill>
              </a:rPr>
              <a:t> </a:t>
            </a:r>
            <a:r>
              <a:rPr lang="es-MX" sz="1600" dirty="0" err="1">
                <a:solidFill>
                  <a:schemeClr val="bg1"/>
                </a:solidFill>
              </a:rPr>
              <a:t>Thrive</a:t>
            </a:r>
            <a:r>
              <a:rPr lang="es-MX" sz="1600" dirty="0">
                <a:solidFill>
                  <a:schemeClr val="bg1"/>
                </a:solidFill>
              </a:rPr>
              <a:t> </a:t>
            </a:r>
            <a:r>
              <a:rPr lang="es-MX" sz="1600" dirty="0" err="1">
                <a:solidFill>
                  <a:schemeClr val="bg1"/>
                </a:solidFill>
              </a:rPr>
              <a:t>Tribe</a:t>
            </a:r>
            <a:r>
              <a:rPr lang="es-MX" sz="1600" dirty="0">
                <a:solidFill>
                  <a:schemeClr val="bg1"/>
                </a:solidFill>
              </a:rPr>
              <a:t>, que ahora se encarga de la facilitación.</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4EE073D7-A052-0757-AC92-46D8F749ADE7}"/>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8" name="Imagen 7" descr="Cabeza y torso de un hombre con sombrero&#10;&#10;Descripción generada automáticamente">
            <a:extLst>
              <a:ext uri="{FF2B5EF4-FFF2-40B4-BE49-F238E27FC236}">
                <a16:creationId xmlns:a16="http://schemas.microsoft.com/office/drawing/2014/main" id="{29B56148-5899-626E-C070-0A677A262200}"/>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9" name="CuadroTexto 8">
            <a:extLst>
              <a:ext uri="{FF2B5EF4-FFF2-40B4-BE49-F238E27FC236}">
                <a16:creationId xmlns:a16="http://schemas.microsoft.com/office/drawing/2014/main" id="{94D86558-C020-5D78-7EE9-A640F49C9D3C}"/>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0" name="Imagen 9" descr="Dibujo animado de un personaje con la boca abierta&#10;&#10;El contenido generado por IA puede ser incorrecto.">
            <a:extLst>
              <a:ext uri="{FF2B5EF4-FFF2-40B4-BE49-F238E27FC236}">
                <a16:creationId xmlns:a16="http://schemas.microsoft.com/office/drawing/2014/main" id="{EA148BDA-5AD4-13CB-3D26-208BA364FCDA}"/>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1745811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D984D854-AE27-72A6-3EE5-4961F4C491DF}"/>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7D90862D-2123-FED2-991F-B6567130517C}"/>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err="1">
                <a:solidFill>
                  <a:schemeClr val="bg1"/>
                </a:solidFill>
              </a:rPr>
              <a:t>Misters</a:t>
            </a:r>
            <a:r>
              <a:rPr lang="es-MX" dirty="0">
                <a:solidFill>
                  <a:schemeClr val="bg1"/>
                </a:solidFill>
              </a:rPr>
              <a:t> más relevantes</a:t>
            </a:r>
          </a:p>
        </p:txBody>
      </p:sp>
      <p:pic>
        <p:nvPicPr>
          <p:cNvPr id="7" name="Imagen 6" descr="Dibujo en blanco y negro de una persona&#10;&#10;El contenido generado por IA puede ser incorrecto.">
            <a:extLst>
              <a:ext uri="{FF2B5EF4-FFF2-40B4-BE49-F238E27FC236}">
                <a16:creationId xmlns:a16="http://schemas.microsoft.com/office/drawing/2014/main" id="{07F672FB-A5F0-F242-5DA4-F46FEEDBF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CuadroTexto 2">
            <a:extLst>
              <a:ext uri="{FF2B5EF4-FFF2-40B4-BE49-F238E27FC236}">
                <a16:creationId xmlns:a16="http://schemas.microsoft.com/office/drawing/2014/main" id="{447F2EB6-351B-70F4-9F80-6E7DA297E1CF}"/>
              </a:ext>
            </a:extLst>
          </p:cNvPr>
          <p:cNvSpPr txBox="1"/>
          <p:nvPr/>
        </p:nvSpPr>
        <p:spPr>
          <a:xfrm>
            <a:off x="4210050" y="1542587"/>
            <a:ext cx="7524750" cy="4708981"/>
          </a:xfrm>
          <a:prstGeom prst="rect">
            <a:avLst/>
          </a:prstGeom>
          <a:noFill/>
        </p:spPr>
        <p:txBody>
          <a:bodyPr wrap="square">
            <a:spAutoFit/>
          </a:bodyPr>
          <a:lstStyle/>
          <a:p>
            <a:r>
              <a:rPr lang="es-MX" sz="2000" dirty="0">
                <a:solidFill>
                  <a:schemeClr val="bg1"/>
                </a:solidFill>
              </a:rPr>
              <a:t>Jeffrey Payne es egresado de la Universidad Texas A&amp;M y propietario de </a:t>
            </a:r>
            <a:r>
              <a:rPr lang="es-MX" sz="2000" dirty="0" err="1">
                <a:solidFill>
                  <a:schemeClr val="bg1"/>
                </a:solidFill>
              </a:rPr>
              <a:t>Victory</a:t>
            </a:r>
            <a:r>
              <a:rPr lang="es-MX" sz="2000" dirty="0">
                <a:solidFill>
                  <a:schemeClr val="bg1"/>
                </a:solidFill>
              </a:rPr>
              <a:t> </a:t>
            </a:r>
            <a:r>
              <a:rPr lang="es-MX" sz="2000" dirty="0" err="1">
                <a:solidFill>
                  <a:schemeClr val="bg1"/>
                </a:solidFill>
              </a:rPr>
              <a:t>Court</a:t>
            </a:r>
            <a:r>
              <a:rPr lang="es-MX" sz="2000" dirty="0">
                <a:solidFill>
                  <a:schemeClr val="bg1"/>
                </a:solidFill>
              </a:rPr>
              <a:t> </a:t>
            </a:r>
            <a:r>
              <a:rPr lang="es-MX" sz="2000" dirty="0" err="1">
                <a:solidFill>
                  <a:schemeClr val="bg1"/>
                </a:solidFill>
              </a:rPr>
              <a:t>Reporting</a:t>
            </a:r>
            <a:r>
              <a:rPr lang="es-MX" sz="2000" dirty="0">
                <a:solidFill>
                  <a:schemeClr val="bg1"/>
                </a:solidFill>
              </a:rPr>
              <a:t>, una empresa de redacción de informes judiciales, expropietaria del Dallas Eagle y del Eagle </a:t>
            </a:r>
            <a:r>
              <a:rPr lang="es-MX" sz="2000" dirty="0" err="1">
                <a:solidFill>
                  <a:schemeClr val="bg1"/>
                </a:solidFill>
              </a:rPr>
              <a:t>OutPost</a:t>
            </a:r>
            <a:r>
              <a:rPr lang="es-MX" sz="2000" dirty="0">
                <a:solidFill>
                  <a:schemeClr val="bg1"/>
                </a:solidFill>
              </a:rPr>
              <a:t>. </a:t>
            </a:r>
          </a:p>
          <a:p>
            <a:endParaRPr lang="es-MX" sz="2000" dirty="0">
              <a:solidFill>
                <a:schemeClr val="bg1"/>
              </a:solidFill>
            </a:endParaRPr>
          </a:p>
          <a:p>
            <a:r>
              <a:rPr lang="es-MX" sz="2000" dirty="0">
                <a:solidFill>
                  <a:schemeClr val="bg1"/>
                </a:solidFill>
              </a:rPr>
              <a:t>Trabaja diligentemente como cofundador y miembro de la junta directiva de Sharon St. </a:t>
            </a:r>
            <a:r>
              <a:rPr lang="es-MX" sz="2000" dirty="0" err="1">
                <a:solidFill>
                  <a:schemeClr val="bg1"/>
                </a:solidFill>
              </a:rPr>
              <a:t>Cyr</a:t>
            </a:r>
            <a:r>
              <a:rPr lang="es-MX" sz="2000" dirty="0">
                <a:solidFill>
                  <a:schemeClr val="bg1"/>
                </a:solidFill>
              </a:rPr>
              <a:t> </a:t>
            </a:r>
            <a:r>
              <a:rPr lang="es-MX" sz="2000" dirty="0" err="1">
                <a:solidFill>
                  <a:schemeClr val="bg1"/>
                </a:solidFill>
              </a:rPr>
              <a:t>Fund</a:t>
            </a:r>
            <a:r>
              <a:rPr lang="es-MX" sz="2000" dirty="0">
                <a:solidFill>
                  <a:schemeClr val="bg1"/>
                </a:solidFill>
              </a:rPr>
              <a:t>, Inc. (SSC </a:t>
            </a:r>
            <a:r>
              <a:rPr lang="es-MX" sz="2000" dirty="0" err="1">
                <a:solidFill>
                  <a:schemeClr val="bg1"/>
                </a:solidFill>
              </a:rPr>
              <a:t>Fund</a:t>
            </a:r>
            <a:r>
              <a:rPr lang="es-MX" sz="2000" dirty="0">
                <a:solidFill>
                  <a:schemeClr val="bg1"/>
                </a:solidFill>
              </a:rPr>
              <a:t>), una organización 501(c)3 que recauda dinero para personas de nuestra comunidad para ayudarlas con la compra de audífonos y para brindar subvenciones a organizaciones para intérpretes de lenguaje de señas. </a:t>
            </a:r>
          </a:p>
          <a:p>
            <a:endParaRPr lang="es-MX" sz="2000" dirty="0">
              <a:solidFill>
                <a:schemeClr val="bg1"/>
              </a:solidFill>
            </a:endParaRPr>
          </a:p>
          <a:p>
            <a:r>
              <a:rPr lang="es-MX" sz="2000" dirty="0">
                <a:solidFill>
                  <a:schemeClr val="bg1"/>
                </a:solidFill>
              </a:rPr>
              <a:t>En 2012, se hizo cargo de International </a:t>
            </a:r>
            <a:r>
              <a:rPr lang="es-MX" sz="2000" dirty="0" err="1">
                <a:solidFill>
                  <a:schemeClr val="bg1"/>
                </a:solidFill>
              </a:rPr>
              <a:t>LeatherSIR</a:t>
            </a:r>
            <a:r>
              <a:rPr lang="es-MX" sz="2000" dirty="0">
                <a:solidFill>
                  <a:schemeClr val="bg1"/>
                </a:solidFill>
              </a:rPr>
              <a:t>, </a:t>
            </a:r>
            <a:r>
              <a:rPr lang="es-MX" sz="2000" dirty="0" err="1">
                <a:solidFill>
                  <a:schemeClr val="bg1"/>
                </a:solidFill>
              </a:rPr>
              <a:t>Leatherboy</a:t>
            </a:r>
            <a:r>
              <a:rPr lang="es-MX" sz="2000" dirty="0">
                <a:solidFill>
                  <a:schemeClr val="bg1"/>
                </a:solidFill>
              </a:rPr>
              <a:t> e International </a:t>
            </a:r>
            <a:r>
              <a:rPr lang="es-MX" sz="2000" dirty="0" err="1">
                <a:solidFill>
                  <a:schemeClr val="bg1"/>
                </a:solidFill>
              </a:rPr>
              <a:t>Community</a:t>
            </a:r>
            <a:r>
              <a:rPr lang="es-MX" sz="2000" dirty="0">
                <a:solidFill>
                  <a:schemeClr val="bg1"/>
                </a:solidFill>
              </a:rPr>
              <a:t> </a:t>
            </a:r>
            <a:r>
              <a:rPr lang="es-MX" sz="2000" dirty="0" err="1">
                <a:solidFill>
                  <a:schemeClr val="bg1"/>
                </a:solidFill>
              </a:rPr>
              <a:t>Bootblack</a:t>
            </a:r>
            <a:r>
              <a:rPr lang="es-MX" sz="2000" dirty="0">
                <a:solidFill>
                  <a:schemeClr val="bg1"/>
                </a:solidFill>
              </a:rPr>
              <a:t> como director ejecutivo y presidente.</a:t>
            </a:r>
          </a:p>
        </p:txBody>
      </p:sp>
      <p:sp>
        <p:nvSpPr>
          <p:cNvPr id="8" name="Marcador de contenido 2">
            <a:extLst>
              <a:ext uri="{FF2B5EF4-FFF2-40B4-BE49-F238E27FC236}">
                <a16:creationId xmlns:a16="http://schemas.microsoft.com/office/drawing/2014/main" id="{4ACCB055-239B-0128-A87B-F556BBB91041}"/>
              </a:ext>
            </a:extLst>
          </p:cNvPr>
          <p:cNvSpPr txBox="1">
            <a:spLocks/>
          </p:cNvSpPr>
          <p:nvPr/>
        </p:nvSpPr>
        <p:spPr>
          <a:xfrm>
            <a:off x="928688" y="6460656"/>
            <a:ext cx="3119440"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a:solidFill>
                  <a:schemeClr val="bg1"/>
                </a:solidFill>
                <a:latin typeface="Arial" panose="020B0604020202020204" pitchFamily="34" charset="0"/>
              </a:rPr>
              <a:t>Jeffrey Payne (2009)</a:t>
            </a:r>
            <a:endParaRPr lang="en-US" sz="2000" b="1" dirty="0">
              <a:solidFill>
                <a:schemeClr val="bg1"/>
              </a:solidFill>
              <a:latin typeface="Arial" panose="020B0604020202020204" pitchFamily="34" charset="0"/>
            </a:endParaRPr>
          </a:p>
        </p:txBody>
      </p:sp>
      <p:pic>
        <p:nvPicPr>
          <p:cNvPr id="8198" name="Picture 6" descr="Jeffrey Payne">
            <a:extLst>
              <a:ext uri="{FF2B5EF4-FFF2-40B4-BE49-F238E27FC236}">
                <a16:creationId xmlns:a16="http://schemas.microsoft.com/office/drawing/2014/main" id="{F70F760A-FBDD-D652-D5B0-6A06EFE2F1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8398" r="8070"/>
          <a:stretch/>
        </p:blipFill>
        <p:spPr bwMode="auto">
          <a:xfrm>
            <a:off x="928687" y="1417240"/>
            <a:ext cx="3119440" cy="49870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Dibujo animado de un personaje con la boca abierta&#10;&#10;Descripción generada automáticamente con confianza baja">
            <a:extLst>
              <a:ext uri="{FF2B5EF4-FFF2-40B4-BE49-F238E27FC236}">
                <a16:creationId xmlns:a16="http://schemas.microsoft.com/office/drawing/2014/main" id="{C5D36880-7554-50A6-8EEE-12CFC91FE119}"/>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0EFAAF22-3496-5064-1E8C-88D4A0A765AA}"/>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9" name="CuadroTexto 8">
            <a:extLst>
              <a:ext uri="{FF2B5EF4-FFF2-40B4-BE49-F238E27FC236}">
                <a16:creationId xmlns:a16="http://schemas.microsoft.com/office/drawing/2014/main" id="{CF039E1F-0265-1D5E-A1E7-304CBBA691B2}"/>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0" name="Imagen 9" descr="Dibujo animado de un personaje con la boca abierta&#10;&#10;El contenido generado por IA puede ser incorrecto.">
            <a:extLst>
              <a:ext uri="{FF2B5EF4-FFF2-40B4-BE49-F238E27FC236}">
                <a16:creationId xmlns:a16="http://schemas.microsoft.com/office/drawing/2014/main" id="{1D19C4E9-6642-1313-2837-BD35C1C625B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7822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4B167DDC-3130-92F2-2A5B-0298F76879B2}"/>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5C7F34EB-91FF-FD52-C13A-B6029CE187AB}"/>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err="1">
                <a:solidFill>
                  <a:schemeClr val="bg1"/>
                </a:solidFill>
              </a:rPr>
              <a:t>Misters</a:t>
            </a:r>
            <a:r>
              <a:rPr lang="es-MX" dirty="0">
                <a:solidFill>
                  <a:schemeClr val="bg1"/>
                </a:solidFill>
              </a:rPr>
              <a:t> más relevantes</a:t>
            </a:r>
          </a:p>
        </p:txBody>
      </p:sp>
      <p:pic>
        <p:nvPicPr>
          <p:cNvPr id="7" name="Imagen 6" descr="Dibujo en blanco y negro de una persona&#10;&#10;El contenido generado por IA puede ser incorrecto.">
            <a:extLst>
              <a:ext uri="{FF2B5EF4-FFF2-40B4-BE49-F238E27FC236}">
                <a16:creationId xmlns:a16="http://schemas.microsoft.com/office/drawing/2014/main" id="{CD11A3AD-A56B-9A27-F1D2-7EFDECD87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4" name="CuadroTexto 3">
            <a:extLst>
              <a:ext uri="{FF2B5EF4-FFF2-40B4-BE49-F238E27FC236}">
                <a16:creationId xmlns:a16="http://schemas.microsoft.com/office/drawing/2014/main" id="{48C5BBFF-8853-BB24-32B9-74E0E0AA6DC1}"/>
              </a:ext>
            </a:extLst>
          </p:cNvPr>
          <p:cNvSpPr txBox="1"/>
          <p:nvPr/>
        </p:nvSpPr>
        <p:spPr>
          <a:xfrm>
            <a:off x="3919537" y="4330508"/>
            <a:ext cx="8115300" cy="2308324"/>
          </a:xfrm>
          <a:prstGeom prst="rect">
            <a:avLst/>
          </a:prstGeom>
          <a:noFill/>
        </p:spPr>
        <p:txBody>
          <a:bodyPr wrap="square">
            <a:spAutoFit/>
          </a:bodyPr>
          <a:lstStyle/>
          <a:p>
            <a:r>
              <a:rPr lang="es-MX" sz="1600" b="1" dirty="0">
                <a:solidFill>
                  <a:srgbClr val="4E95D9"/>
                </a:solidFill>
              </a:rPr>
              <a:t>¿Cuál es tu discapacidad?</a:t>
            </a:r>
            <a:r>
              <a:rPr lang="es-MX" sz="1600" dirty="0">
                <a:solidFill>
                  <a:schemeClr val="bg1"/>
                </a:solidFill>
              </a:rPr>
              <a:t> Tengo parálisis cerebral. Hay una desconexión entre mi cerebro y mis músculos, principalmente en mis piernas. Los músculos de mis piernas no saben cuándo apagarse, así que les gusta permanecer activos todo el tiempo, peleándose entre sí. </a:t>
            </a:r>
          </a:p>
          <a:p>
            <a:endParaRPr lang="es-MX" sz="1600" dirty="0">
              <a:solidFill>
                <a:schemeClr val="bg1"/>
              </a:solidFill>
            </a:endParaRPr>
          </a:p>
          <a:p>
            <a:r>
              <a:rPr lang="es-MX" sz="1600" b="1" dirty="0">
                <a:solidFill>
                  <a:srgbClr val="4E95D9"/>
                </a:solidFill>
              </a:rPr>
              <a:t>¿Y es “discapacidad” la palabra que prefieres?</a:t>
            </a:r>
            <a:r>
              <a:rPr lang="es-MX" sz="1600" dirty="0">
                <a:solidFill>
                  <a:schemeClr val="bg1"/>
                </a:solidFill>
              </a:rPr>
              <a:t> Mientras no tengas mala intención, no me importa mucho qué palabras uses. Yo personalmente elijo las palabras “cojo” y “tullido”. He descubierto que si uso esas palabras con las personas, se les pasa mucho más rápido.</a:t>
            </a:r>
          </a:p>
        </p:txBody>
      </p:sp>
      <p:sp>
        <p:nvSpPr>
          <p:cNvPr id="6" name="Marcador de contenido 2">
            <a:extLst>
              <a:ext uri="{FF2B5EF4-FFF2-40B4-BE49-F238E27FC236}">
                <a16:creationId xmlns:a16="http://schemas.microsoft.com/office/drawing/2014/main" id="{1C6E2F22-FFBA-8D72-3565-46165A3FB6FE}"/>
              </a:ext>
            </a:extLst>
          </p:cNvPr>
          <p:cNvSpPr txBox="1">
            <a:spLocks/>
          </p:cNvSpPr>
          <p:nvPr/>
        </p:nvSpPr>
        <p:spPr>
          <a:xfrm>
            <a:off x="669132" y="6357678"/>
            <a:ext cx="3167062"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Tyler McCormick (2010)</a:t>
            </a:r>
          </a:p>
        </p:txBody>
      </p:sp>
      <p:pic>
        <p:nvPicPr>
          <p:cNvPr id="9" name="Picture 4" descr="Tyler McCormick">
            <a:extLst>
              <a:ext uri="{FF2B5EF4-FFF2-40B4-BE49-F238E27FC236}">
                <a16:creationId xmlns:a16="http://schemas.microsoft.com/office/drawing/2014/main" id="{C81A0050-37E3-3C18-97D8-A31F1441F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5F883F2D-50CF-81A4-B409-2D23C33E48E0}"/>
              </a:ext>
            </a:extLst>
          </p:cNvPr>
          <p:cNvSpPr txBox="1"/>
          <p:nvPr/>
        </p:nvSpPr>
        <p:spPr>
          <a:xfrm>
            <a:off x="6187611" y="1241106"/>
            <a:ext cx="5674656" cy="3046988"/>
          </a:xfrm>
          <a:prstGeom prst="rect">
            <a:avLst/>
          </a:prstGeom>
          <a:noFill/>
        </p:spPr>
        <p:txBody>
          <a:bodyPr wrap="square">
            <a:spAutoFit/>
          </a:bodyPr>
          <a:lstStyle/>
          <a:p>
            <a:r>
              <a:rPr lang="es-MX" sz="1600" b="1" dirty="0">
                <a:solidFill>
                  <a:srgbClr val="4E95D9"/>
                </a:solidFill>
              </a:rPr>
              <a:t>Eres un hombre trans. ¿También te consideras gay? </a:t>
            </a:r>
            <a:r>
              <a:rPr lang="es-MX" sz="1600" dirty="0">
                <a:solidFill>
                  <a:schemeClr val="bg1"/>
                </a:solidFill>
              </a:rPr>
              <a:t>Lo de ser trans está incluido, pero si tengo una identidad, es la de hombre gay. </a:t>
            </a:r>
          </a:p>
          <a:p>
            <a:endParaRPr lang="es-MX" sz="1600" dirty="0">
              <a:solidFill>
                <a:schemeClr val="bg1"/>
              </a:solidFill>
            </a:endParaRPr>
          </a:p>
          <a:p>
            <a:r>
              <a:rPr lang="es-MX" sz="1600" b="1" dirty="0">
                <a:solidFill>
                  <a:srgbClr val="4E95D9"/>
                </a:solidFill>
              </a:rPr>
              <a:t>¿Entonces, eres tanto G como T en la ecuación LGBT?</a:t>
            </a:r>
            <a:r>
              <a:rPr lang="es-MX" sz="1600" dirty="0">
                <a:solidFill>
                  <a:srgbClr val="4E95D9"/>
                </a:solidFill>
              </a:rPr>
              <a:t>. </a:t>
            </a:r>
            <a:r>
              <a:rPr lang="es-MX" sz="1600" dirty="0">
                <a:solidFill>
                  <a:schemeClr val="bg1"/>
                </a:solidFill>
              </a:rPr>
              <a:t>En un momento pensé que era lesbiana. Fue algo que duró poco. Me tomé un año sabático en mitad de la universidad porque no entendía si era un chico o una chica y estaba tratando de averiguar quién ser. Lo pensé durante un año y finalmente decidí que en realidad soy un chico. Al final de la universidad estaba tomando hormonas y me habían operado, y estaba bien. </a:t>
            </a:r>
          </a:p>
        </p:txBody>
      </p:sp>
      <p:pic>
        <p:nvPicPr>
          <p:cNvPr id="11" name="Imagen 10" descr="Un hombre sentado en una silla de ruedas&#10;&#10;El contenido generado por IA puede ser incorrecto.">
            <a:extLst>
              <a:ext uri="{FF2B5EF4-FFF2-40B4-BE49-F238E27FC236}">
                <a16:creationId xmlns:a16="http://schemas.microsoft.com/office/drawing/2014/main" id="{B4C8A6A2-6D3D-0A42-2611-036CFC6255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181" y="1417240"/>
            <a:ext cx="2273818" cy="2870854"/>
          </a:xfrm>
          <a:prstGeom prst="rect">
            <a:avLst/>
          </a:prstGeom>
        </p:spPr>
      </p:pic>
      <p:pic>
        <p:nvPicPr>
          <p:cNvPr id="3" name="Imagen 2" descr="Dibujo animado de un personaje con la boca abierta&#10;&#10;Descripción generada automáticamente con confianza baja">
            <a:extLst>
              <a:ext uri="{FF2B5EF4-FFF2-40B4-BE49-F238E27FC236}">
                <a16:creationId xmlns:a16="http://schemas.microsoft.com/office/drawing/2014/main" id="{9FFC8A4B-1E81-3541-3762-FD0A934124ED}"/>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8" name="Imagen 7" descr="Cabeza y torso de un hombre con sombrero&#10;&#10;Descripción generada automáticamente">
            <a:extLst>
              <a:ext uri="{FF2B5EF4-FFF2-40B4-BE49-F238E27FC236}">
                <a16:creationId xmlns:a16="http://schemas.microsoft.com/office/drawing/2014/main" id="{7F70DA84-2A98-9D9E-2B6E-2DB10398CF75}"/>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12" name="CuadroTexto 11">
            <a:extLst>
              <a:ext uri="{FF2B5EF4-FFF2-40B4-BE49-F238E27FC236}">
                <a16:creationId xmlns:a16="http://schemas.microsoft.com/office/drawing/2014/main" id="{2937C208-FA4D-DD1E-3F10-D65D6A56F219}"/>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3" name="Imagen 12" descr="Dibujo animado de un personaje con la boca abierta&#10;&#10;El contenido generado por IA puede ser incorrecto.">
            <a:extLst>
              <a:ext uri="{FF2B5EF4-FFF2-40B4-BE49-F238E27FC236}">
                <a16:creationId xmlns:a16="http://schemas.microsoft.com/office/drawing/2014/main" id="{972B068A-BF3B-D48E-71B3-E162257351A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3807263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1BA95091-4EED-7293-3930-6C8B148C6D05}"/>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98D3CBC7-1B40-6F6C-6F84-33AD75727E58}"/>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err="1">
                <a:solidFill>
                  <a:schemeClr val="bg1"/>
                </a:solidFill>
              </a:rPr>
              <a:t>Misters</a:t>
            </a:r>
            <a:r>
              <a:rPr lang="es-MX" dirty="0">
                <a:solidFill>
                  <a:schemeClr val="bg1"/>
                </a:solidFill>
              </a:rPr>
              <a:t> más relevantes</a:t>
            </a:r>
          </a:p>
        </p:txBody>
      </p:sp>
      <p:pic>
        <p:nvPicPr>
          <p:cNvPr id="7" name="Imagen 6" descr="Dibujo en blanco y negro de una persona&#10;&#10;El contenido generado por IA puede ser incorrecto.">
            <a:extLst>
              <a:ext uri="{FF2B5EF4-FFF2-40B4-BE49-F238E27FC236}">
                <a16:creationId xmlns:a16="http://schemas.microsoft.com/office/drawing/2014/main" id="{5D8DA777-B3AB-EE7E-F517-D8F56C84F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2" name="Marcador de contenido 2">
            <a:extLst>
              <a:ext uri="{FF2B5EF4-FFF2-40B4-BE49-F238E27FC236}">
                <a16:creationId xmlns:a16="http://schemas.microsoft.com/office/drawing/2014/main" id="{1005A124-AA03-3776-436E-6C926836E2E3}"/>
              </a:ext>
            </a:extLst>
          </p:cNvPr>
          <p:cNvSpPr txBox="1">
            <a:spLocks/>
          </p:cNvSpPr>
          <p:nvPr/>
        </p:nvSpPr>
        <p:spPr>
          <a:xfrm>
            <a:off x="833437" y="6140416"/>
            <a:ext cx="30099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Jack Thompson (2019)</a:t>
            </a:r>
          </a:p>
        </p:txBody>
      </p:sp>
      <p:pic>
        <p:nvPicPr>
          <p:cNvPr id="5124" name="Picture 4" descr="Jack Thompson">
            <a:extLst>
              <a:ext uri="{FF2B5EF4-FFF2-40B4-BE49-F238E27FC236}">
                <a16:creationId xmlns:a16="http://schemas.microsoft.com/office/drawing/2014/main" id="{D262033F-D935-026F-F735-071655E1667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7912" t="12557" r="8228"/>
          <a:stretch/>
        </p:blipFill>
        <p:spPr bwMode="auto">
          <a:xfrm>
            <a:off x="985837" y="1531091"/>
            <a:ext cx="2705100" cy="452558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53EA46D7-8A6C-4112-67DF-546975050394}"/>
              </a:ext>
            </a:extLst>
          </p:cNvPr>
          <p:cNvSpPr txBox="1"/>
          <p:nvPr/>
        </p:nvSpPr>
        <p:spPr>
          <a:xfrm>
            <a:off x="4105274" y="2624362"/>
            <a:ext cx="6600825" cy="1938992"/>
          </a:xfrm>
          <a:prstGeom prst="rect">
            <a:avLst/>
          </a:prstGeom>
          <a:noFill/>
        </p:spPr>
        <p:txBody>
          <a:bodyPr wrap="square">
            <a:spAutoFit/>
          </a:bodyPr>
          <a:lstStyle/>
          <a:p>
            <a:r>
              <a:rPr lang="es-MX" sz="2400" dirty="0">
                <a:solidFill>
                  <a:schemeClr val="bg1"/>
                </a:solidFill>
              </a:rPr>
              <a:t>El concursante Jack Thompson ha hecho historia al convertirse en la primera persona trans de color en llevarse a casa el título internacional de Mr. </a:t>
            </a:r>
            <a:r>
              <a:rPr lang="es-MX" sz="2400" dirty="0" err="1">
                <a:solidFill>
                  <a:schemeClr val="bg1"/>
                </a:solidFill>
              </a:rPr>
              <a:t>Leather</a:t>
            </a:r>
            <a:r>
              <a:rPr lang="es-MX" sz="2400" dirty="0">
                <a:solidFill>
                  <a:schemeClr val="bg1"/>
                </a:solidFill>
              </a:rPr>
              <a:t> en la competición de Chicago este fin de semana.</a:t>
            </a:r>
          </a:p>
        </p:txBody>
      </p:sp>
      <p:pic>
        <p:nvPicPr>
          <p:cNvPr id="4" name="Imagen 3" descr="Dibujo animado de un personaje con la boca abierta&#10;&#10;Descripción generada automáticamente con confianza baja">
            <a:extLst>
              <a:ext uri="{FF2B5EF4-FFF2-40B4-BE49-F238E27FC236}">
                <a16:creationId xmlns:a16="http://schemas.microsoft.com/office/drawing/2014/main" id="{B20D9F86-271B-B2BD-6FDA-F15C563AAA21}"/>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806DED62-E36A-F107-462F-212EC8D2932E}"/>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9" name="CuadroTexto 8">
            <a:extLst>
              <a:ext uri="{FF2B5EF4-FFF2-40B4-BE49-F238E27FC236}">
                <a16:creationId xmlns:a16="http://schemas.microsoft.com/office/drawing/2014/main" id="{FEB9A579-4036-0080-110A-C29AF2D85C14}"/>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0" name="Imagen 9" descr="Dibujo animado de un personaje con la boca abierta&#10;&#10;El contenido generado por IA puede ser incorrecto.">
            <a:extLst>
              <a:ext uri="{FF2B5EF4-FFF2-40B4-BE49-F238E27FC236}">
                <a16:creationId xmlns:a16="http://schemas.microsoft.com/office/drawing/2014/main" id="{89FCD7F6-54C6-6159-46B6-88AD38F3181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639719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7E4454E0-1941-AABB-337C-6A6E259BC651}"/>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B1183871-FE0E-7FA3-163E-D9643E6D5A8F}"/>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err="1">
                <a:solidFill>
                  <a:schemeClr val="bg1"/>
                </a:solidFill>
              </a:rPr>
              <a:t>Misters</a:t>
            </a:r>
            <a:r>
              <a:rPr lang="es-MX" dirty="0">
                <a:solidFill>
                  <a:schemeClr val="bg1"/>
                </a:solidFill>
              </a:rPr>
              <a:t> más relevantes</a:t>
            </a:r>
          </a:p>
        </p:txBody>
      </p:sp>
      <p:pic>
        <p:nvPicPr>
          <p:cNvPr id="7" name="Imagen 6" descr="Dibujo en blanco y negro de una persona&#10;&#10;El contenido generado por IA puede ser incorrecto.">
            <a:extLst>
              <a:ext uri="{FF2B5EF4-FFF2-40B4-BE49-F238E27FC236}">
                <a16:creationId xmlns:a16="http://schemas.microsoft.com/office/drawing/2014/main" id="{30EBE6E0-7A6F-771F-F185-A13F47659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BAEAFA99-9FC5-C93E-E473-1235F3837AD4}"/>
              </a:ext>
            </a:extLst>
          </p:cNvPr>
          <p:cNvSpPr txBox="1">
            <a:spLocks/>
          </p:cNvSpPr>
          <p:nvPr/>
        </p:nvSpPr>
        <p:spPr>
          <a:xfrm>
            <a:off x="685800" y="6327844"/>
            <a:ext cx="3810000"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Jamal Herrera-O'Malley (2024)</a:t>
            </a:r>
          </a:p>
        </p:txBody>
      </p:sp>
      <p:pic>
        <p:nvPicPr>
          <p:cNvPr id="3074" name="Picture 2" descr="Jamal Herrera-O'Malley">
            <a:extLst>
              <a:ext uri="{FF2B5EF4-FFF2-40B4-BE49-F238E27FC236}">
                <a16:creationId xmlns:a16="http://schemas.microsoft.com/office/drawing/2014/main" id="{A68505FE-2AF7-F143-FCF7-00BEDCF238B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5696"/>
          <a:stretch/>
        </p:blipFill>
        <p:spPr bwMode="auto">
          <a:xfrm>
            <a:off x="1171576" y="1498669"/>
            <a:ext cx="2838449" cy="482917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EC86BE21-8A5F-9FEE-39A5-140B07D0F808}"/>
              </a:ext>
            </a:extLst>
          </p:cNvPr>
          <p:cNvSpPr txBox="1"/>
          <p:nvPr/>
        </p:nvSpPr>
        <p:spPr>
          <a:xfrm>
            <a:off x="4010025" y="1663873"/>
            <a:ext cx="7979568" cy="4493538"/>
          </a:xfrm>
          <a:prstGeom prst="rect">
            <a:avLst/>
          </a:prstGeom>
          <a:noFill/>
        </p:spPr>
        <p:txBody>
          <a:bodyPr wrap="square">
            <a:spAutoFit/>
          </a:bodyPr>
          <a:lstStyle/>
          <a:p>
            <a:pPr marL="285750" indent="-285750" fontAlgn="base">
              <a:spcBef>
                <a:spcPts val="0"/>
              </a:spcBef>
              <a:buFont typeface="Arial" panose="020B0604020202020204" pitchFamily="34" charset="0"/>
              <a:buChar char="•"/>
            </a:pPr>
            <a:r>
              <a:rPr lang="es-ES" sz="2200" dirty="0" err="1">
                <a:solidFill>
                  <a:schemeClr val="bg1"/>
                </a:solidFill>
                <a:latin typeface="Aptos" panose="020B0004020202020204" pitchFamily="34" charset="0"/>
              </a:rPr>
              <a:t>Co-organiza</a:t>
            </a:r>
            <a:r>
              <a:rPr lang="es-ES" sz="2200" dirty="0">
                <a:solidFill>
                  <a:schemeClr val="bg1"/>
                </a:solidFill>
                <a:latin typeface="Aptos" panose="020B0004020202020204" pitchFamily="34" charset="0"/>
              </a:rPr>
              <a:t> el encuentro mensual </a:t>
            </a:r>
            <a:r>
              <a:rPr lang="es-ES" sz="2200" dirty="0" err="1">
                <a:solidFill>
                  <a:schemeClr val="bg1"/>
                </a:solidFill>
                <a:latin typeface="Aptos" panose="020B0004020202020204" pitchFamily="34" charset="0"/>
              </a:rPr>
              <a:t>Pup</a:t>
            </a:r>
            <a:r>
              <a:rPr lang="es-ES" sz="2200" dirty="0">
                <a:solidFill>
                  <a:schemeClr val="bg1"/>
                </a:solidFill>
                <a:latin typeface="Aptos" panose="020B0004020202020204" pitchFamily="34" charset="0"/>
              </a:rPr>
              <a:t> and </a:t>
            </a:r>
            <a:r>
              <a:rPr lang="es-ES" sz="2200" dirty="0" err="1">
                <a:solidFill>
                  <a:schemeClr val="bg1"/>
                </a:solidFill>
                <a:latin typeface="Aptos" panose="020B0004020202020204" pitchFamily="34" charset="0"/>
              </a:rPr>
              <a:t>Cub</a:t>
            </a:r>
            <a:r>
              <a:rPr lang="es-ES" sz="2200" dirty="0">
                <a:solidFill>
                  <a:schemeClr val="bg1"/>
                </a:solidFill>
                <a:latin typeface="Aptos" panose="020B0004020202020204" pitchFamily="34" charset="0"/>
              </a:rPr>
              <a:t>, </a:t>
            </a:r>
            <a:r>
              <a:rPr lang="es-ES" sz="2200" dirty="0" err="1">
                <a:solidFill>
                  <a:schemeClr val="bg1"/>
                </a:solidFill>
                <a:latin typeface="Aptos" panose="020B0004020202020204" pitchFamily="34" charset="0"/>
              </a:rPr>
              <a:t>Timeout</a:t>
            </a:r>
            <a:r>
              <a:rPr lang="es-ES" sz="2200" dirty="0">
                <a:solidFill>
                  <a:schemeClr val="bg1"/>
                </a:solidFill>
                <a:latin typeface="Aptos" panose="020B0004020202020204" pitchFamily="34" charset="0"/>
              </a:rPr>
              <a:t>.</a:t>
            </a:r>
          </a:p>
          <a:p>
            <a:pPr fontAlgn="base">
              <a:spcBef>
                <a:spcPts val="0"/>
              </a:spcBef>
            </a:pPr>
            <a:r>
              <a:rPr lang="es-ES" sz="2200" dirty="0">
                <a:solidFill>
                  <a:schemeClr val="bg1"/>
                </a:solidFill>
                <a:latin typeface="Aptos" panose="020B0004020202020204" pitchFamily="34" charset="0"/>
              </a:rPr>
              <a:t> </a:t>
            </a:r>
          </a:p>
          <a:p>
            <a:pPr marL="285750" indent="-285750" fontAlgn="base">
              <a:spcBef>
                <a:spcPts val="0"/>
              </a:spcBef>
              <a:buFont typeface="Arial" panose="020B0604020202020204" pitchFamily="34" charset="0"/>
              <a:buChar char="•"/>
            </a:pPr>
            <a:r>
              <a:rPr lang="es-ES" sz="2200" dirty="0">
                <a:solidFill>
                  <a:schemeClr val="bg1"/>
                </a:solidFill>
                <a:latin typeface="Aptos" panose="020B0004020202020204" pitchFamily="34" charset="0"/>
              </a:rPr>
              <a:t>Participa en la organización de recaudaciones de fondos.</a:t>
            </a:r>
          </a:p>
          <a:p>
            <a:pPr marL="285750" indent="-285750" fontAlgn="base">
              <a:spcBef>
                <a:spcPts val="0"/>
              </a:spcBef>
              <a:buFont typeface="Arial" panose="020B0604020202020204" pitchFamily="34" charset="0"/>
              <a:buChar char="•"/>
            </a:pPr>
            <a:endParaRPr lang="es-ES" sz="2200" dirty="0">
              <a:solidFill>
                <a:schemeClr val="bg1"/>
              </a:solidFill>
              <a:latin typeface="Aptos" panose="020B0004020202020204" pitchFamily="34" charset="0"/>
            </a:endParaRPr>
          </a:p>
          <a:p>
            <a:pPr marL="285750" indent="-285750" fontAlgn="base">
              <a:spcBef>
                <a:spcPts val="0"/>
              </a:spcBef>
              <a:buFont typeface="Arial" panose="020B0604020202020204" pitchFamily="34" charset="0"/>
              <a:buChar char="•"/>
            </a:pPr>
            <a:r>
              <a:rPr lang="es-ES" sz="2200" dirty="0">
                <a:solidFill>
                  <a:schemeClr val="bg1"/>
                </a:solidFill>
                <a:latin typeface="Aptos" panose="020B0004020202020204" pitchFamily="34" charset="0"/>
              </a:rPr>
              <a:t>Juzga concursos de fetiche de cuero y de </a:t>
            </a:r>
            <a:r>
              <a:rPr lang="es-ES" sz="2200" dirty="0" err="1">
                <a:solidFill>
                  <a:schemeClr val="bg1"/>
                </a:solidFill>
                <a:latin typeface="Aptos" panose="020B0004020202020204" pitchFamily="34" charset="0"/>
              </a:rPr>
              <a:t>Pup</a:t>
            </a:r>
            <a:r>
              <a:rPr lang="es-ES" sz="2200" dirty="0">
                <a:solidFill>
                  <a:schemeClr val="bg1"/>
                </a:solidFill>
                <a:latin typeface="Aptos" panose="020B0004020202020204" pitchFamily="34" charset="0"/>
              </a:rPr>
              <a:t>/</a:t>
            </a:r>
            <a:r>
              <a:rPr lang="es-ES" sz="2200" dirty="0" err="1">
                <a:solidFill>
                  <a:schemeClr val="bg1"/>
                </a:solidFill>
                <a:latin typeface="Aptos" panose="020B0004020202020204" pitchFamily="34" charset="0"/>
              </a:rPr>
              <a:t>Pet</a:t>
            </a:r>
            <a:r>
              <a:rPr lang="es-ES" sz="2200" dirty="0">
                <a:solidFill>
                  <a:schemeClr val="bg1"/>
                </a:solidFill>
                <a:latin typeface="Aptos" panose="020B0004020202020204" pitchFamily="34" charset="0"/>
              </a:rPr>
              <a:t>.</a:t>
            </a:r>
          </a:p>
          <a:p>
            <a:pPr marL="285750" indent="-285750" fontAlgn="base">
              <a:spcBef>
                <a:spcPts val="0"/>
              </a:spcBef>
              <a:buFont typeface="Arial" panose="020B0604020202020204" pitchFamily="34" charset="0"/>
              <a:buChar char="•"/>
            </a:pPr>
            <a:endParaRPr lang="es-ES" sz="2200" dirty="0">
              <a:solidFill>
                <a:schemeClr val="bg1"/>
              </a:solidFill>
              <a:latin typeface="Aptos" panose="020B0004020202020204" pitchFamily="34" charset="0"/>
            </a:endParaRPr>
          </a:p>
          <a:p>
            <a:pPr marL="285750" indent="-285750" fontAlgn="base">
              <a:spcBef>
                <a:spcPts val="0"/>
              </a:spcBef>
              <a:buFont typeface="Arial" panose="020B0604020202020204" pitchFamily="34" charset="0"/>
              <a:buChar char="•"/>
            </a:pPr>
            <a:r>
              <a:rPr lang="es-ES" sz="2200" dirty="0">
                <a:solidFill>
                  <a:schemeClr val="bg1"/>
                </a:solidFill>
                <a:latin typeface="Aptos" panose="020B0004020202020204" pitchFamily="34" charset="0"/>
              </a:rPr>
              <a:t>Fue el Gran Mariscal en la Parada del Orgullo de San Francisco en 2024.</a:t>
            </a:r>
          </a:p>
          <a:p>
            <a:pPr marL="285750" indent="-285750" fontAlgn="base">
              <a:spcBef>
                <a:spcPts val="0"/>
              </a:spcBef>
              <a:buFont typeface="Arial" panose="020B0604020202020204" pitchFamily="34" charset="0"/>
              <a:buChar char="•"/>
            </a:pPr>
            <a:endParaRPr lang="es-ES" sz="2200" dirty="0">
              <a:solidFill>
                <a:schemeClr val="bg1"/>
              </a:solidFill>
              <a:latin typeface="Aptos" panose="020B0004020202020204" pitchFamily="34" charset="0"/>
            </a:endParaRPr>
          </a:p>
          <a:p>
            <a:pPr marL="285750" indent="-285750" fontAlgn="base">
              <a:spcBef>
                <a:spcPts val="0"/>
              </a:spcBef>
              <a:buFont typeface="Arial" panose="020B0604020202020204" pitchFamily="34" charset="0"/>
              <a:buChar char="•"/>
            </a:pPr>
            <a:r>
              <a:rPr lang="es-ES" sz="2200" dirty="0">
                <a:solidFill>
                  <a:schemeClr val="bg1"/>
                </a:solidFill>
                <a:latin typeface="Aptos" panose="020B0004020202020204" pitchFamily="34" charset="0"/>
              </a:rPr>
              <a:t>Es miembro de ONYXNW y la Casa de Rose.</a:t>
            </a:r>
          </a:p>
          <a:p>
            <a:pPr marL="285750" indent="-285750" fontAlgn="base">
              <a:spcBef>
                <a:spcPts val="0"/>
              </a:spcBef>
              <a:buFont typeface="Arial" panose="020B0604020202020204" pitchFamily="34" charset="0"/>
              <a:buChar char="•"/>
            </a:pPr>
            <a:endParaRPr lang="es-ES" sz="2200" dirty="0">
              <a:solidFill>
                <a:schemeClr val="bg1"/>
              </a:solidFill>
              <a:latin typeface="Aptos" panose="020B0004020202020204" pitchFamily="34" charset="0"/>
            </a:endParaRPr>
          </a:p>
          <a:p>
            <a:pPr marL="285750" indent="-285750" fontAlgn="base">
              <a:spcBef>
                <a:spcPts val="0"/>
              </a:spcBef>
              <a:buFont typeface="Arial" panose="020B0604020202020204" pitchFamily="34" charset="0"/>
              <a:buChar char="•"/>
            </a:pPr>
            <a:r>
              <a:rPr lang="es-ES" sz="2200" dirty="0">
                <a:solidFill>
                  <a:schemeClr val="bg1"/>
                </a:solidFill>
                <a:latin typeface="Aptos" panose="020B0004020202020204" pitchFamily="34" charset="0"/>
              </a:rPr>
              <a:t>Es el juez de Texas </a:t>
            </a:r>
            <a:r>
              <a:rPr lang="es-ES" sz="2200" dirty="0" err="1">
                <a:solidFill>
                  <a:schemeClr val="bg1"/>
                </a:solidFill>
                <a:latin typeface="Aptos" panose="020B0004020202020204" pitchFamily="34" charset="0"/>
              </a:rPr>
              <a:t>Leather</a:t>
            </a:r>
            <a:r>
              <a:rPr lang="es-ES" sz="2200" dirty="0">
                <a:solidFill>
                  <a:schemeClr val="bg1"/>
                </a:solidFill>
                <a:latin typeface="Aptos" panose="020B0004020202020204" pitchFamily="34" charset="0"/>
              </a:rPr>
              <a:t> Head en el Austin Kink </a:t>
            </a:r>
            <a:r>
              <a:rPr lang="es-ES" sz="2200" dirty="0" err="1">
                <a:solidFill>
                  <a:schemeClr val="bg1"/>
                </a:solidFill>
                <a:latin typeface="Aptos" panose="020B0004020202020204" pitchFamily="34" charset="0"/>
              </a:rPr>
              <a:t>Weekend</a:t>
            </a:r>
            <a:r>
              <a:rPr lang="es-ES" sz="2200" dirty="0">
                <a:solidFill>
                  <a:schemeClr val="bg1"/>
                </a:solidFill>
                <a:latin typeface="Aptos" panose="020B0004020202020204" pitchFamily="34" charset="0"/>
              </a:rPr>
              <a:t> 2025</a:t>
            </a:r>
            <a:endParaRPr lang="en-US" sz="2200" dirty="0">
              <a:solidFill>
                <a:schemeClr val="bg1"/>
              </a:solidFill>
              <a:latin typeface="Aptos" panose="020B0004020202020204" pitchFamily="34" charset="0"/>
            </a:endParaRPr>
          </a:p>
        </p:txBody>
      </p:sp>
      <p:pic>
        <p:nvPicPr>
          <p:cNvPr id="4" name="Imagen 3" descr="Dibujo animado de un personaje con la boca abierta&#10;&#10;Descripción generada automáticamente con confianza baja">
            <a:extLst>
              <a:ext uri="{FF2B5EF4-FFF2-40B4-BE49-F238E27FC236}">
                <a16:creationId xmlns:a16="http://schemas.microsoft.com/office/drawing/2014/main" id="{5830A4A0-38EC-3035-C577-C03A866AFBAB}"/>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8" name="Imagen 7" descr="Cabeza y torso de un hombre con sombrero&#10;&#10;Descripción generada automáticamente">
            <a:extLst>
              <a:ext uri="{FF2B5EF4-FFF2-40B4-BE49-F238E27FC236}">
                <a16:creationId xmlns:a16="http://schemas.microsoft.com/office/drawing/2014/main" id="{FC5D5344-0D18-5A3C-3920-6DEDEDAEA533}"/>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9" name="CuadroTexto 8">
            <a:extLst>
              <a:ext uri="{FF2B5EF4-FFF2-40B4-BE49-F238E27FC236}">
                <a16:creationId xmlns:a16="http://schemas.microsoft.com/office/drawing/2014/main" id="{9E879458-7494-F95B-A1C9-F280A603463C}"/>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0" name="Imagen 9" descr="Dibujo animado de un personaje con la boca abierta&#10;&#10;El contenido generado por IA puede ser incorrecto.">
            <a:extLst>
              <a:ext uri="{FF2B5EF4-FFF2-40B4-BE49-F238E27FC236}">
                <a16:creationId xmlns:a16="http://schemas.microsoft.com/office/drawing/2014/main" id="{BCEE4532-D6A7-5977-B32F-D048AA60203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2412895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4B038A22-D50E-D214-2115-EA93EA493D57}"/>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12C90F8B-19A4-5DAA-C5DC-4611B1F51047}"/>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Misión</a:t>
            </a:r>
          </a:p>
        </p:txBody>
      </p:sp>
      <p:sp>
        <p:nvSpPr>
          <p:cNvPr id="6" name="CuadroTexto 5">
            <a:extLst>
              <a:ext uri="{FF2B5EF4-FFF2-40B4-BE49-F238E27FC236}">
                <a16:creationId xmlns:a16="http://schemas.microsoft.com/office/drawing/2014/main" id="{17A0E4B4-E2DB-9F4E-BC7C-4173621F67D9}"/>
              </a:ext>
            </a:extLst>
          </p:cNvPr>
          <p:cNvSpPr txBox="1"/>
          <p:nvPr/>
        </p:nvSpPr>
        <p:spPr>
          <a:xfrm>
            <a:off x="709612" y="1541919"/>
            <a:ext cx="11058525" cy="4708981"/>
          </a:xfrm>
          <a:prstGeom prst="rect">
            <a:avLst/>
          </a:prstGeom>
          <a:noFill/>
        </p:spPr>
        <p:txBody>
          <a:bodyPr wrap="square">
            <a:spAutoFit/>
          </a:bodyPr>
          <a:lstStyle/>
          <a:p>
            <a:r>
              <a:rPr lang="es-MX" sz="2000" dirty="0">
                <a:solidFill>
                  <a:schemeClr val="bg1"/>
                </a:solidFill>
              </a:rPr>
              <a:t>International Mr. </a:t>
            </a:r>
            <a:r>
              <a:rPr lang="es-MX" sz="2000" dirty="0" err="1">
                <a:solidFill>
                  <a:schemeClr val="bg1"/>
                </a:solidFill>
              </a:rPr>
              <a:t>Leather</a:t>
            </a:r>
            <a:r>
              <a:rPr lang="es-MX" sz="2000" dirty="0">
                <a:solidFill>
                  <a:schemeClr val="bg1"/>
                </a:solidFill>
              </a:rPr>
              <a:t> (IML) se enorgullece de dar la bienvenida a todos los miembros de la comunidad del cuero y a aquellos que deseen aprender más sobre la comunidad del cuero, y reconocemos que tenemos la responsabilidad de proporcionar un entorno seguro. Además, IML da la bienvenida, afirma y celebra la diversidad en todas sus formas. </a:t>
            </a:r>
          </a:p>
          <a:p>
            <a:endParaRPr lang="es-MX" sz="2000" dirty="0">
              <a:solidFill>
                <a:schemeClr val="bg1"/>
              </a:solidFill>
            </a:endParaRPr>
          </a:p>
          <a:p>
            <a:r>
              <a:rPr lang="es-MX" sz="2000" dirty="0">
                <a:solidFill>
                  <a:schemeClr val="bg1"/>
                </a:solidFill>
              </a:rPr>
              <a:t>Todos los miembros de la Organización IML están sujetos a este código de conducta y respetarán y honrarán la dignidad de cada persona que participe en el fin de Semana IML. </a:t>
            </a:r>
          </a:p>
          <a:p>
            <a:endParaRPr lang="es-MX" sz="2000" dirty="0">
              <a:solidFill>
                <a:schemeClr val="bg1"/>
              </a:solidFill>
            </a:endParaRPr>
          </a:p>
          <a:p>
            <a:r>
              <a:rPr lang="es-MX" sz="2000" dirty="0">
                <a:solidFill>
                  <a:schemeClr val="bg1"/>
                </a:solidFill>
              </a:rPr>
              <a:t>Requerimos el cumplimiento de este código de conducta como condición para asistir a IML. Este código de conducta se aplica a todos los participantes (fideicomisarios, personal, voluntarios, vendedores, concursantes, jueces, contratistas y asistentes) del fin de Semana IML. </a:t>
            </a:r>
          </a:p>
          <a:p>
            <a:endParaRPr lang="es-MX" sz="2000" dirty="0">
              <a:solidFill>
                <a:schemeClr val="bg1"/>
              </a:solidFill>
            </a:endParaRPr>
          </a:p>
          <a:p>
            <a:r>
              <a:rPr lang="es-MX" sz="2000" dirty="0">
                <a:solidFill>
                  <a:schemeClr val="bg1"/>
                </a:solidFill>
              </a:rPr>
              <a:t>Todos los participantes de IML reconocen que asisten a un evento sexualmente positivo que contiene algún contenido sexualmente explícito. Todos los participantes de IML deben tener al menos 21 años de edad.</a:t>
            </a:r>
          </a:p>
        </p:txBody>
      </p:sp>
      <p:pic>
        <p:nvPicPr>
          <p:cNvPr id="7" name="Imagen 6" descr="Dibujo en blanco y negro de una persona&#10;&#10;El contenido generado por IA puede ser incorrecto.">
            <a:extLst>
              <a:ext uri="{FF2B5EF4-FFF2-40B4-BE49-F238E27FC236}">
                <a16:creationId xmlns:a16="http://schemas.microsoft.com/office/drawing/2014/main" id="{18EA1942-A537-2F79-9894-0FBF6B836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pic>
        <p:nvPicPr>
          <p:cNvPr id="3" name="Imagen 2" descr="Dibujo animado de un personaje con la boca abierta&#10;&#10;Descripción generada automáticamente con confianza baja">
            <a:extLst>
              <a:ext uri="{FF2B5EF4-FFF2-40B4-BE49-F238E27FC236}">
                <a16:creationId xmlns:a16="http://schemas.microsoft.com/office/drawing/2014/main" id="{C76D9321-B616-7384-764C-79749FCD2675}"/>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80C11C44-2541-907E-6736-E7EABFF95586}"/>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66216E43-EB4F-BCCC-360F-A24FEDA63BE2}"/>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31E454FD-3985-D004-42FC-3D02DC828E3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3172749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90A46BD4-71A7-DB08-95DB-B013D85D10F6}"/>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56C73DEF-A1B2-7209-C3BE-7E027155D77D}"/>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Requisitos para participar</a:t>
            </a:r>
          </a:p>
        </p:txBody>
      </p:sp>
      <p:pic>
        <p:nvPicPr>
          <p:cNvPr id="7" name="Imagen 6" descr="Dibujo en blanco y negro de una persona&#10;&#10;El contenido generado por IA puede ser incorrecto.">
            <a:extLst>
              <a:ext uri="{FF2B5EF4-FFF2-40B4-BE49-F238E27FC236}">
                <a16:creationId xmlns:a16="http://schemas.microsoft.com/office/drawing/2014/main" id="{2F7FED26-8CA7-DF78-574E-96E6034AD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4" name="CuadroTexto 3">
            <a:extLst>
              <a:ext uri="{FF2B5EF4-FFF2-40B4-BE49-F238E27FC236}">
                <a16:creationId xmlns:a16="http://schemas.microsoft.com/office/drawing/2014/main" id="{A6D9FDEA-AABA-EF58-98D9-FC4264118FAF}"/>
              </a:ext>
            </a:extLst>
          </p:cNvPr>
          <p:cNvSpPr txBox="1"/>
          <p:nvPr/>
        </p:nvSpPr>
        <p:spPr>
          <a:xfrm>
            <a:off x="628650" y="1580525"/>
            <a:ext cx="11258550" cy="4801314"/>
          </a:xfrm>
          <a:prstGeom prst="rect">
            <a:avLst/>
          </a:prstGeom>
          <a:noFill/>
        </p:spPr>
        <p:txBody>
          <a:bodyPr wrap="square">
            <a:spAutoFit/>
          </a:bodyPr>
          <a:lstStyle/>
          <a:p>
            <a:r>
              <a:rPr lang="es-MX" b="1" dirty="0">
                <a:solidFill>
                  <a:srgbClr val="4E95D9"/>
                </a:solidFill>
              </a:rPr>
              <a:t>SOLICITUD Y PERFIL DEL CONCURSANTE</a:t>
            </a:r>
          </a:p>
          <a:p>
            <a:r>
              <a:rPr lang="es-MX" dirty="0">
                <a:solidFill>
                  <a:schemeClr val="bg1"/>
                </a:solidFill>
              </a:rPr>
              <a:t>Esta es la información básica del concursante, que nos indica quién es. Esta información será utilizada tanto por el personal administrativo de IML como por los jueces de IML. Esto nos contará un poco sobre usted, lo que nos permitirá tener una idea de quién es y de dónde viene.</a:t>
            </a:r>
          </a:p>
          <a:p>
            <a:endParaRPr lang="es-MX" dirty="0">
              <a:solidFill>
                <a:schemeClr val="bg1"/>
              </a:solidFill>
            </a:endParaRPr>
          </a:p>
          <a:p>
            <a:r>
              <a:rPr lang="es-MX" b="1" dirty="0">
                <a:solidFill>
                  <a:srgbClr val="4E95D9"/>
                </a:solidFill>
              </a:rPr>
              <a:t>INFORMACIÓN DEL PATROCINADOR</a:t>
            </a:r>
          </a:p>
          <a:p>
            <a:r>
              <a:rPr lang="es-MX" dirty="0">
                <a:solidFill>
                  <a:schemeClr val="bg1"/>
                </a:solidFill>
              </a:rPr>
              <a:t>La información de este formulario se utilizará para incluir a todos los patrocinadores del concursante en nuestro sitio web, así como durante los eventos. También debe enviar una imagen de logotipo de alta resolución (TIFF, EPS, GIF, PNG o JPG) para cada uno de sus patrocinadores, que utilizaremos durante todo el fin de semana. </a:t>
            </a:r>
          </a:p>
          <a:p>
            <a:endParaRPr lang="es-MX" dirty="0">
              <a:solidFill>
                <a:schemeClr val="bg1"/>
              </a:solidFill>
            </a:endParaRPr>
          </a:p>
          <a:p>
            <a:r>
              <a:rPr lang="es-MX" b="1" dirty="0">
                <a:solidFill>
                  <a:srgbClr val="4E95D9"/>
                </a:solidFill>
              </a:rPr>
              <a:t>TARIFA DE INSCRIPCIÓN</a:t>
            </a:r>
          </a:p>
          <a:p>
            <a:r>
              <a:rPr lang="es-MX" dirty="0">
                <a:solidFill>
                  <a:schemeClr val="bg1"/>
                </a:solidFill>
              </a:rPr>
              <a:t>Se requiere una tarifa de inscripción no reembolsable de $75.00 (USD) de cada concursante. El pago se puede realizar con tarjeta de crédito a través del enlace que se publica en este sitio web o mediante cheque (a nombre de International Mr. </a:t>
            </a:r>
            <a:r>
              <a:rPr lang="es-MX" dirty="0" err="1">
                <a:solidFill>
                  <a:schemeClr val="bg1"/>
                </a:solidFill>
              </a:rPr>
              <a:t>Leather</a:t>
            </a:r>
            <a:r>
              <a:rPr lang="es-MX" dirty="0">
                <a:solidFill>
                  <a:schemeClr val="bg1"/>
                </a:solidFill>
              </a:rPr>
              <a:t>, Inc.), y debe abonarse en su totalidad antes de su llegada a IML.</a:t>
            </a:r>
          </a:p>
          <a:p>
            <a:r>
              <a:rPr lang="es-MX" dirty="0">
                <a:solidFill>
                  <a:schemeClr val="bg1"/>
                </a:solidFill>
              </a:rPr>
              <a:t>Por último, te animamos a que visites nuestro sitio web (http://internationalmrleather.com/) con frecuencia. Allí encontrarás información sobre eventos, actualizaciones y otras publicaciones y formularios importantes. También puedes encontrar un poco de historia. Si tienes alguna pregunta o inquietud, no dudes en contactarnos.</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5DEBDCAF-B3EE-5976-3078-721D7E944E2C}"/>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C1E4EBB3-7EEF-E572-9EC8-4263B4957882}"/>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264642E3-C108-A105-C1C5-A0CCDA9FAC36}"/>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CBCAF499-2983-512E-CEAC-7735A122D01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2517915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B04236DA-AD3B-2747-49E9-6A9E730FBD8F}"/>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36DF0163-0F00-1E86-0BB3-D0CAF65F3FE5}"/>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Requisitos para participar</a:t>
            </a:r>
          </a:p>
        </p:txBody>
      </p:sp>
      <p:pic>
        <p:nvPicPr>
          <p:cNvPr id="7" name="Imagen 6" descr="Dibujo en blanco y negro de una persona&#10;&#10;El contenido generado por IA puede ser incorrecto.">
            <a:extLst>
              <a:ext uri="{FF2B5EF4-FFF2-40B4-BE49-F238E27FC236}">
                <a16:creationId xmlns:a16="http://schemas.microsoft.com/office/drawing/2014/main" id="{F1874D02-878B-18ED-58D7-0551C9AB8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4" name="CuadroTexto 3">
            <a:extLst>
              <a:ext uri="{FF2B5EF4-FFF2-40B4-BE49-F238E27FC236}">
                <a16:creationId xmlns:a16="http://schemas.microsoft.com/office/drawing/2014/main" id="{7E9BF24B-73B2-7349-E717-23333087927C}"/>
              </a:ext>
            </a:extLst>
          </p:cNvPr>
          <p:cNvSpPr txBox="1"/>
          <p:nvPr/>
        </p:nvSpPr>
        <p:spPr>
          <a:xfrm>
            <a:off x="895349" y="1580525"/>
            <a:ext cx="10829925" cy="3970318"/>
          </a:xfrm>
          <a:prstGeom prst="rect">
            <a:avLst/>
          </a:prstGeom>
          <a:noFill/>
        </p:spPr>
        <p:txBody>
          <a:bodyPr wrap="square">
            <a:spAutoFit/>
          </a:bodyPr>
          <a:lstStyle/>
          <a:p>
            <a:r>
              <a:rPr lang="es-ES" b="1" dirty="0">
                <a:solidFill>
                  <a:srgbClr val="4E95D9"/>
                </a:solidFill>
              </a:rPr>
              <a:t>REGLAS Y REQUISITOS</a:t>
            </a:r>
          </a:p>
          <a:p>
            <a:endParaRPr lang="es-ES" dirty="0">
              <a:solidFill>
                <a:schemeClr val="bg1"/>
              </a:solidFill>
            </a:endParaRPr>
          </a:p>
          <a:p>
            <a:endParaRPr lang="es-ES" dirty="0">
              <a:solidFill>
                <a:schemeClr val="bg1"/>
              </a:solidFill>
            </a:endParaRPr>
          </a:p>
          <a:p>
            <a:endParaRPr lang="es-ES" dirty="0">
              <a:solidFill>
                <a:schemeClr val="bg1"/>
              </a:solidFill>
            </a:endParaRPr>
          </a:p>
          <a:p>
            <a:r>
              <a:rPr lang="es-ES" dirty="0">
                <a:solidFill>
                  <a:schemeClr val="bg1"/>
                </a:solidFill>
              </a:rPr>
              <a:t>1</a:t>
            </a:r>
            <a:r>
              <a:rPr lang="es-ES" sz="2000" dirty="0">
                <a:solidFill>
                  <a:schemeClr val="bg1"/>
                </a:solidFill>
              </a:rPr>
              <a:t>.  Los participantes de International Mr. </a:t>
            </a:r>
            <a:r>
              <a:rPr lang="es-ES" sz="2000" dirty="0" err="1">
                <a:solidFill>
                  <a:schemeClr val="bg1"/>
                </a:solidFill>
              </a:rPr>
              <a:t>Leather</a:t>
            </a:r>
            <a:r>
              <a:rPr lang="es-ES" sz="2000" dirty="0">
                <a:solidFill>
                  <a:schemeClr val="bg1"/>
                </a:solidFill>
              </a:rPr>
              <a:t>™ (IML) TIENEN que ser:</a:t>
            </a:r>
          </a:p>
          <a:p>
            <a:endParaRPr lang="es-ES" sz="2000" dirty="0">
              <a:solidFill>
                <a:schemeClr val="bg1"/>
              </a:solidFill>
            </a:endParaRPr>
          </a:p>
          <a:p>
            <a:pPr marL="285750" indent="-285750">
              <a:buFont typeface="Arial" panose="020B0604020202020204" pitchFamily="34" charset="0"/>
              <a:buChar char="•"/>
            </a:pPr>
            <a:r>
              <a:rPr lang="es-ES" sz="2000" dirty="0">
                <a:solidFill>
                  <a:schemeClr val="bg1"/>
                </a:solidFill>
              </a:rPr>
              <a:t>Ganadores de un concurso de cuero de un bar, local o regional que haya otorgado al ganador la entrada al concurso IML (un “concurso preliminar”)</a:t>
            </a:r>
          </a:p>
          <a:p>
            <a:pPr marL="285750" indent="-285750">
              <a:buFont typeface="Arial" panose="020B0604020202020204" pitchFamily="34" charset="0"/>
              <a:buChar char="•"/>
            </a:pPr>
            <a:endParaRPr lang="es-ES" sz="2000" dirty="0">
              <a:solidFill>
                <a:schemeClr val="bg1"/>
              </a:solidFill>
            </a:endParaRPr>
          </a:p>
          <a:p>
            <a:pPr marL="285750" indent="-285750">
              <a:buFont typeface="Arial" panose="020B0604020202020204" pitchFamily="34" charset="0"/>
              <a:buChar char="•"/>
            </a:pPr>
            <a:r>
              <a:rPr lang="es-ES" sz="2000" dirty="0">
                <a:solidFill>
                  <a:schemeClr val="bg1"/>
                </a:solidFill>
              </a:rPr>
              <a:t>O estar patrocinados por un bar, empresa, club u organización que se especialice en </a:t>
            </a:r>
            <a:r>
              <a:rPr lang="es-ES" sz="2000" dirty="0" err="1">
                <a:solidFill>
                  <a:schemeClr val="bg1"/>
                </a:solidFill>
              </a:rPr>
              <a:t>levi</a:t>
            </a:r>
            <a:r>
              <a:rPr lang="es-ES" sz="2000" dirty="0">
                <a:solidFill>
                  <a:schemeClr val="bg1"/>
                </a:solidFill>
              </a:rPr>
              <a:t>/cuero, uniformes, SM, western, equipo o estilos de vida relacionados. Estos son sus patrocinadores principales, y cada una de dichas empresas u organizaciones solo puede patrocinar a un participante por IML.    </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677E2540-F5D8-538A-39ED-5139806F34EC}"/>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14409A12-A06A-FFC7-7A37-2BE1636A3BBC}"/>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9984CDD3-E6D6-165C-A907-A5899A84A31D}"/>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415F7B03-ADEA-A686-37D4-D674C007301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1770780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91C40BA7-5F70-225C-C461-F7EC8C24A9DB}"/>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54AE7C94-6D36-E2D2-F7DB-A389D3F8F739}"/>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Requisitos para participar</a:t>
            </a:r>
          </a:p>
        </p:txBody>
      </p:sp>
      <p:pic>
        <p:nvPicPr>
          <p:cNvPr id="7" name="Imagen 6" descr="Dibujo en blanco y negro de una persona&#10;&#10;El contenido generado por IA puede ser incorrecto.">
            <a:extLst>
              <a:ext uri="{FF2B5EF4-FFF2-40B4-BE49-F238E27FC236}">
                <a16:creationId xmlns:a16="http://schemas.microsoft.com/office/drawing/2014/main" id="{55C9659C-14B8-FB9A-E445-9C28717B4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4" name="CuadroTexto 3">
            <a:extLst>
              <a:ext uri="{FF2B5EF4-FFF2-40B4-BE49-F238E27FC236}">
                <a16:creationId xmlns:a16="http://schemas.microsoft.com/office/drawing/2014/main" id="{BFAFB31D-5C67-0ECF-5F9F-FD5A14ABF726}"/>
              </a:ext>
            </a:extLst>
          </p:cNvPr>
          <p:cNvSpPr txBox="1"/>
          <p:nvPr/>
        </p:nvSpPr>
        <p:spPr>
          <a:xfrm>
            <a:off x="895349" y="1580525"/>
            <a:ext cx="10829925" cy="3600986"/>
          </a:xfrm>
          <a:prstGeom prst="rect">
            <a:avLst/>
          </a:prstGeom>
          <a:noFill/>
        </p:spPr>
        <p:txBody>
          <a:bodyPr wrap="square">
            <a:spAutoFit/>
          </a:bodyPr>
          <a:lstStyle/>
          <a:p>
            <a:r>
              <a:rPr lang="es-ES" b="1" dirty="0">
                <a:solidFill>
                  <a:srgbClr val="4E95D9"/>
                </a:solidFill>
              </a:rPr>
              <a:t>REGLAS Y REQUISITOS</a:t>
            </a:r>
          </a:p>
          <a:p>
            <a:endParaRPr lang="es-ES" dirty="0">
              <a:solidFill>
                <a:schemeClr val="bg1"/>
              </a:solidFill>
            </a:endParaRPr>
          </a:p>
          <a:p>
            <a:endParaRPr lang="es-ES" dirty="0">
              <a:solidFill>
                <a:schemeClr val="bg1"/>
              </a:solidFill>
            </a:endParaRPr>
          </a:p>
          <a:p>
            <a:endParaRPr lang="es-ES" dirty="0">
              <a:solidFill>
                <a:schemeClr val="bg1"/>
              </a:solidFill>
            </a:endParaRPr>
          </a:p>
          <a:p>
            <a:endParaRPr lang="es-ES" dirty="0">
              <a:solidFill>
                <a:schemeClr val="bg1"/>
              </a:solidFill>
            </a:endParaRPr>
          </a:p>
          <a:p>
            <a:pPr marL="457200" indent="-457200">
              <a:buAutoNum type="arabicPeriod" startAt="2"/>
            </a:pPr>
            <a:r>
              <a:rPr lang="es-ES" sz="2000" dirty="0">
                <a:solidFill>
                  <a:schemeClr val="bg1"/>
                </a:solidFill>
              </a:rPr>
              <a:t>Para competir en International Mr. </a:t>
            </a:r>
            <a:r>
              <a:rPr lang="es-ES" sz="2000" dirty="0" err="1">
                <a:solidFill>
                  <a:schemeClr val="bg1"/>
                </a:solidFill>
              </a:rPr>
              <a:t>Leather</a:t>
            </a:r>
            <a:r>
              <a:rPr lang="es-ES" sz="2000" dirty="0">
                <a:solidFill>
                  <a:schemeClr val="bg1"/>
                </a:solidFill>
              </a:rPr>
              <a:t>, los participantes deben presentarse como </a:t>
            </a:r>
          </a:p>
          <a:p>
            <a:r>
              <a:rPr lang="es-ES" sz="2000" dirty="0">
                <a:solidFill>
                  <a:schemeClr val="bg1"/>
                </a:solidFill>
              </a:rPr>
              <a:t>         hombres y tener 21 años de edad o más a la fecha en que se registren para IML en Chicago. </a:t>
            </a:r>
          </a:p>
          <a:p>
            <a:r>
              <a:rPr lang="es-ES" sz="2000" dirty="0">
                <a:solidFill>
                  <a:schemeClr val="bg1"/>
                </a:solidFill>
              </a:rPr>
              <a:t>         Para verificar esta elegibilidad, se le solicita que traiga consigo una copia de su identificación </a:t>
            </a:r>
          </a:p>
          <a:p>
            <a:r>
              <a:rPr lang="es-ES" sz="2000" dirty="0">
                <a:solidFill>
                  <a:schemeClr val="bg1"/>
                </a:solidFill>
              </a:rPr>
              <a:t>         con fotografía emitida por el gobierno (licencia de conducir, identificación estatal o </a:t>
            </a:r>
          </a:p>
          <a:p>
            <a:r>
              <a:rPr lang="es-ES" sz="2000" dirty="0">
                <a:solidFill>
                  <a:schemeClr val="bg1"/>
                </a:solidFill>
              </a:rPr>
              <a:t>         pasaporte). Haremos una copia de este documento y se colocará junto con su solicitud </a:t>
            </a:r>
          </a:p>
          <a:p>
            <a:r>
              <a:rPr lang="es-ES" sz="2000" dirty="0">
                <a:solidFill>
                  <a:schemeClr val="bg1"/>
                </a:solidFill>
              </a:rPr>
              <a:t>         durante el registro de participantes en Chicago.</a:t>
            </a:r>
          </a:p>
          <a:p>
            <a:endParaRPr lang="es-ES"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06940EE1-DEF5-C1EF-8E20-E3D133FC2B7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A9CD16BD-D0C2-B66D-8E43-6AB9286E3C01}"/>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D0CA8766-5AB5-BDE9-CCF0-2F9CFD1685F2}"/>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A27CF008-A0FB-A502-6969-F7DBF9BCFB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3039795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E96C06C1-0736-F133-8E99-6663377BD2D2}"/>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7EB7A39C-1B83-6780-DA6E-BAC5B061B3F1}"/>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Requisitos para participar</a:t>
            </a:r>
          </a:p>
        </p:txBody>
      </p:sp>
      <p:pic>
        <p:nvPicPr>
          <p:cNvPr id="7" name="Imagen 6" descr="Dibujo en blanco y negro de una persona&#10;&#10;El contenido generado por IA puede ser incorrecto.">
            <a:extLst>
              <a:ext uri="{FF2B5EF4-FFF2-40B4-BE49-F238E27FC236}">
                <a16:creationId xmlns:a16="http://schemas.microsoft.com/office/drawing/2014/main" id="{290AC21A-AE5D-DFF2-650B-9D53106A6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4" name="CuadroTexto 3">
            <a:extLst>
              <a:ext uri="{FF2B5EF4-FFF2-40B4-BE49-F238E27FC236}">
                <a16:creationId xmlns:a16="http://schemas.microsoft.com/office/drawing/2014/main" id="{76106728-B59E-6654-2D8D-E93F58EAEDCB}"/>
              </a:ext>
            </a:extLst>
          </p:cNvPr>
          <p:cNvSpPr txBox="1"/>
          <p:nvPr/>
        </p:nvSpPr>
        <p:spPr>
          <a:xfrm>
            <a:off x="819149" y="1580525"/>
            <a:ext cx="10906125" cy="3323987"/>
          </a:xfrm>
          <a:prstGeom prst="rect">
            <a:avLst/>
          </a:prstGeom>
          <a:noFill/>
        </p:spPr>
        <p:txBody>
          <a:bodyPr wrap="square">
            <a:spAutoFit/>
          </a:bodyPr>
          <a:lstStyle/>
          <a:p>
            <a:r>
              <a:rPr lang="es-ES" b="1" dirty="0">
                <a:solidFill>
                  <a:srgbClr val="4E95D9"/>
                </a:solidFill>
              </a:rPr>
              <a:t>REGLAS Y REQUISITOS</a:t>
            </a:r>
          </a:p>
          <a:p>
            <a:endParaRPr lang="es-ES" dirty="0">
              <a:solidFill>
                <a:schemeClr val="bg1"/>
              </a:solidFill>
            </a:endParaRPr>
          </a:p>
          <a:p>
            <a:endParaRPr lang="es-ES" dirty="0">
              <a:solidFill>
                <a:schemeClr val="bg1"/>
              </a:solidFill>
            </a:endParaRPr>
          </a:p>
          <a:p>
            <a:endParaRPr lang="es-ES" dirty="0">
              <a:solidFill>
                <a:schemeClr val="bg1"/>
              </a:solidFill>
            </a:endParaRPr>
          </a:p>
          <a:p>
            <a:endParaRPr lang="es-ES" dirty="0">
              <a:solidFill>
                <a:schemeClr val="bg1"/>
              </a:solidFill>
            </a:endParaRPr>
          </a:p>
          <a:p>
            <a:pPr marL="457200" indent="-457200">
              <a:buAutoNum type="arabicPeriod" startAt="3"/>
            </a:pPr>
            <a:r>
              <a:rPr lang="es-ES" sz="2000" dirty="0">
                <a:solidFill>
                  <a:schemeClr val="bg1"/>
                </a:solidFill>
              </a:rPr>
              <a:t>Las solicitudes de participación deben completarse en línea lo antes posible, pero a más </a:t>
            </a:r>
          </a:p>
          <a:p>
            <a:r>
              <a:rPr lang="es-ES" sz="2000" dirty="0">
                <a:solidFill>
                  <a:schemeClr val="bg1"/>
                </a:solidFill>
              </a:rPr>
              <a:t>         tardar el  30 de abril de 2025. Una vez que envíe su solicitud completa y en línea, </a:t>
            </a:r>
          </a:p>
          <a:p>
            <a:r>
              <a:rPr lang="es-ES" sz="2000" dirty="0">
                <a:solidFill>
                  <a:schemeClr val="bg1"/>
                </a:solidFill>
              </a:rPr>
              <a:t>         IML le enviará un correo electrónico confirmando su participación y le informará cuándo </a:t>
            </a:r>
          </a:p>
          <a:p>
            <a:r>
              <a:rPr lang="es-ES" sz="2000" dirty="0">
                <a:solidFill>
                  <a:schemeClr val="bg1"/>
                </a:solidFill>
              </a:rPr>
              <a:t>         registrarse con los funcionarios de IML en el hotel anfitrión en Chicago. Recibirá otra </a:t>
            </a:r>
          </a:p>
          <a:p>
            <a:r>
              <a:rPr lang="es-ES" sz="2000" dirty="0">
                <a:solidFill>
                  <a:schemeClr val="bg1"/>
                </a:solidFill>
              </a:rPr>
              <a:t>         información detallada para el fin de semana durante el registro y la orientación. Se requiere su </a:t>
            </a:r>
          </a:p>
          <a:p>
            <a:r>
              <a:rPr lang="es-ES" sz="2000" dirty="0">
                <a:solidFill>
                  <a:schemeClr val="bg1"/>
                </a:solidFill>
              </a:rPr>
              <a:t>         asistencia puntual al registro.</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1A889E8F-A3A4-154E-80D0-A5C503250941}"/>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C35AAF75-0D8F-572A-C58B-9EF2267B4DE2}"/>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E46F24C7-4270-3C9F-4287-B6683B2E1186}"/>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0A56BB73-ACD0-DBAC-9FDB-3C1EB27F556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3811201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FF4001FF-87DD-9959-5551-606761F017E9}"/>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3B882032-734A-510F-0779-4BDEB9C1E87A}"/>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Requisitos para participar</a:t>
            </a:r>
          </a:p>
        </p:txBody>
      </p:sp>
      <p:pic>
        <p:nvPicPr>
          <p:cNvPr id="7" name="Imagen 6" descr="Dibujo en blanco y negro de una persona&#10;&#10;El contenido generado por IA puede ser incorrecto.">
            <a:extLst>
              <a:ext uri="{FF2B5EF4-FFF2-40B4-BE49-F238E27FC236}">
                <a16:creationId xmlns:a16="http://schemas.microsoft.com/office/drawing/2014/main" id="{AE2E22F5-56F3-E153-5CC5-382C70CBF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4" name="CuadroTexto 3">
            <a:extLst>
              <a:ext uri="{FF2B5EF4-FFF2-40B4-BE49-F238E27FC236}">
                <a16:creationId xmlns:a16="http://schemas.microsoft.com/office/drawing/2014/main" id="{403B53C8-EA62-BCB5-F83A-5FBC22284635}"/>
              </a:ext>
            </a:extLst>
          </p:cNvPr>
          <p:cNvSpPr txBox="1"/>
          <p:nvPr/>
        </p:nvSpPr>
        <p:spPr>
          <a:xfrm>
            <a:off x="847724" y="1580525"/>
            <a:ext cx="11020425" cy="4647426"/>
          </a:xfrm>
          <a:prstGeom prst="rect">
            <a:avLst/>
          </a:prstGeom>
          <a:noFill/>
        </p:spPr>
        <p:txBody>
          <a:bodyPr wrap="square">
            <a:spAutoFit/>
          </a:bodyPr>
          <a:lstStyle/>
          <a:p>
            <a:r>
              <a:rPr lang="es-ES" b="1" dirty="0">
                <a:solidFill>
                  <a:srgbClr val="4E95D9"/>
                </a:solidFill>
              </a:rPr>
              <a:t>REGLAS Y REQUISITOS</a:t>
            </a:r>
          </a:p>
          <a:p>
            <a:endParaRPr lang="es-ES" dirty="0">
              <a:solidFill>
                <a:schemeClr val="bg1"/>
              </a:solidFill>
            </a:endParaRPr>
          </a:p>
          <a:p>
            <a:r>
              <a:rPr lang="es-ES" sz="2000" dirty="0">
                <a:solidFill>
                  <a:schemeClr val="bg1"/>
                </a:solidFill>
              </a:rPr>
              <a:t>4. Los participantes de IML deben proporcionar toda la información solicitada (no podrá enviarla </a:t>
            </a:r>
          </a:p>
          <a:p>
            <a:r>
              <a:rPr lang="es-ES" sz="2000" dirty="0">
                <a:solidFill>
                  <a:schemeClr val="bg1"/>
                </a:solidFill>
              </a:rPr>
              <a:t>     hasta que haya ingresado toda la información). </a:t>
            </a:r>
          </a:p>
          <a:p>
            <a:endParaRPr lang="es-ES" sz="2000" dirty="0">
              <a:solidFill>
                <a:schemeClr val="bg1"/>
              </a:solidFill>
            </a:endParaRPr>
          </a:p>
          <a:p>
            <a:r>
              <a:rPr lang="es-ES" sz="2000" dirty="0">
                <a:solidFill>
                  <a:schemeClr val="bg1"/>
                </a:solidFill>
              </a:rPr>
              <a:t>     Si tiene información adicional que le gustaría que los jueces tengan, debe traer 10 copias de </a:t>
            </a:r>
          </a:p>
          <a:p>
            <a:r>
              <a:rPr lang="es-ES" sz="2000" dirty="0">
                <a:solidFill>
                  <a:schemeClr val="bg1"/>
                </a:solidFill>
              </a:rPr>
              <a:t>     cada página cuando llegue al Registro de participantes. </a:t>
            </a:r>
          </a:p>
          <a:p>
            <a:endParaRPr lang="es-ES" sz="2000" dirty="0">
              <a:solidFill>
                <a:schemeClr val="bg1"/>
              </a:solidFill>
            </a:endParaRPr>
          </a:p>
          <a:p>
            <a:r>
              <a:rPr lang="es-ES" sz="2000" dirty="0">
                <a:solidFill>
                  <a:schemeClr val="bg1"/>
                </a:solidFill>
              </a:rPr>
              <a:t>     Mientras esté en el Registro de participantes, se le solicitará que firme y feche su Acuerdo de </a:t>
            </a:r>
          </a:p>
          <a:p>
            <a:r>
              <a:rPr lang="es-ES" sz="2000" dirty="0">
                <a:solidFill>
                  <a:schemeClr val="bg1"/>
                </a:solidFill>
              </a:rPr>
              <a:t>     participante y el formulario de Autorización de fotografía de participante, indicando que </a:t>
            </a:r>
          </a:p>
          <a:p>
            <a:r>
              <a:rPr lang="es-ES" sz="2000" dirty="0">
                <a:solidFill>
                  <a:schemeClr val="bg1"/>
                </a:solidFill>
              </a:rPr>
              <a:t>     aparecerá en todos los eventos oficiales de IML, incluidos, entre otros, el Registro de </a:t>
            </a:r>
          </a:p>
          <a:p>
            <a:r>
              <a:rPr lang="es-ES" sz="2000" dirty="0">
                <a:solidFill>
                  <a:schemeClr val="bg1"/>
                </a:solidFill>
              </a:rPr>
              <a:t>     participantes, la Orientación de participantes, las Ceremonias de apertura, las Entrevistas </a:t>
            </a:r>
          </a:p>
          <a:p>
            <a:r>
              <a:rPr lang="es-ES" sz="2000" dirty="0">
                <a:solidFill>
                  <a:schemeClr val="bg1"/>
                </a:solidFill>
              </a:rPr>
              <a:t>     preliminares, el evento de Física y presencia en el escenario, las sesiones de fotos, los ensayos y </a:t>
            </a:r>
          </a:p>
          <a:p>
            <a:r>
              <a:rPr lang="es-ES" sz="2000" dirty="0">
                <a:solidFill>
                  <a:schemeClr val="bg1"/>
                </a:solidFill>
              </a:rPr>
              <a:t>     el Concurso IML el domingo del fin de semana del Día de los Caídos. </a:t>
            </a:r>
            <a:r>
              <a:rPr lang="es-ES" sz="2000" dirty="0">
                <a:solidFill>
                  <a:srgbClr val="FFC000"/>
                </a:solidFill>
              </a:rPr>
              <a:t>No presentarse según lo </a:t>
            </a:r>
          </a:p>
          <a:p>
            <a:r>
              <a:rPr lang="es-ES" sz="2000" dirty="0">
                <a:solidFill>
                  <a:srgbClr val="FFC000"/>
                </a:solidFill>
              </a:rPr>
              <a:t>     programado puede resultar en descalificación.</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F3D6296E-E36B-D887-8E67-42B056EE642D}"/>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CD5ABA26-142B-5C34-213F-84D79D653EAB}"/>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7DF34091-7970-226E-AD5C-0E5219FF78FE}"/>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9F289B28-DDCE-3A61-7C5F-CA27A7D4F00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3960587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03360119-BE2C-01BB-AD51-E94DC6EA3E80}"/>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7490AB0B-7B7E-30DC-AED9-CA77350A3151}"/>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Requisitos para participar</a:t>
            </a:r>
          </a:p>
        </p:txBody>
      </p:sp>
      <p:pic>
        <p:nvPicPr>
          <p:cNvPr id="7" name="Imagen 6" descr="Dibujo en blanco y negro de una persona&#10;&#10;El contenido generado por IA puede ser incorrecto.">
            <a:extLst>
              <a:ext uri="{FF2B5EF4-FFF2-40B4-BE49-F238E27FC236}">
                <a16:creationId xmlns:a16="http://schemas.microsoft.com/office/drawing/2014/main" id="{E7BA0800-E581-7DE7-CE29-4131E4CC9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4" name="CuadroTexto 3">
            <a:extLst>
              <a:ext uri="{FF2B5EF4-FFF2-40B4-BE49-F238E27FC236}">
                <a16:creationId xmlns:a16="http://schemas.microsoft.com/office/drawing/2014/main" id="{EC076F98-B1B6-39D2-20CA-3EE971BB3267}"/>
              </a:ext>
            </a:extLst>
          </p:cNvPr>
          <p:cNvSpPr txBox="1"/>
          <p:nvPr/>
        </p:nvSpPr>
        <p:spPr>
          <a:xfrm>
            <a:off x="847725" y="1580525"/>
            <a:ext cx="10877550" cy="4001095"/>
          </a:xfrm>
          <a:prstGeom prst="rect">
            <a:avLst/>
          </a:prstGeom>
          <a:noFill/>
        </p:spPr>
        <p:txBody>
          <a:bodyPr wrap="square">
            <a:spAutoFit/>
          </a:bodyPr>
          <a:lstStyle/>
          <a:p>
            <a:r>
              <a:rPr lang="es-ES" b="1" dirty="0">
                <a:solidFill>
                  <a:srgbClr val="4E95D9"/>
                </a:solidFill>
              </a:rPr>
              <a:t>INSTRUCCIONES FOTOGRÁFICAS</a:t>
            </a:r>
          </a:p>
          <a:p>
            <a:r>
              <a:rPr lang="es-ES" b="1" dirty="0">
                <a:solidFill>
                  <a:srgbClr val="4E95D9"/>
                </a:solidFill>
              </a:rPr>
              <a:t>Imágenes de los participantes e información del logotipo para la producción de videos</a:t>
            </a:r>
          </a:p>
          <a:p>
            <a:endParaRPr lang="es-ES" dirty="0">
              <a:solidFill>
                <a:schemeClr val="bg1"/>
              </a:solidFill>
            </a:endParaRPr>
          </a:p>
          <a:p>
            <a:endParaRPr lang="es-ES" sz="2000" dirty="0">
              <a:solidFill>
                <a:schemeClr val="bg1"/>
              </a:solidFill>
            </a:endParaRPr>
          </a:p>
          <a:p>
            <a:r>
              <a:rPr lang="es-ES" sz="2000" dirty="0">
                <a:solidFill>
                  <a:schemeClr val="bg1"/>
                </a:solidFill>
              </a:rPr>
              <a:t>La producción del concurso IML incluye pantallas de video grandes que muestran imágenes tuyas junto con los logotipos de tus patrocinadores. Necesitamos que cargues las imágenes de tus concursantes y los logotipos de tus patrocinadores como parte de tu solicitud.</a:t>
            </a:r>
          </a:p>
          <a:p>
            <a:endParaRPr lang="es-ES" sz="2000" dirty="0">
              <a:solidFill>
                <a:schemeClr val="bg1"/>
              </a:solidFill>
            </a:endParaRPr>
          </a:p>
          <a:p>
            <a:r>
              <a:rPr lang="es-ES" sz="2000" dirty="0">
                <a:solidFill>
                  <a:schemeClr val="bg1"/>
                </a:solidFill>
              </a:rPr>
              <a:t>Debido a que nuestros lugares de concurso tienen pantallas grandes, necesitamos imágenes de alta resolución que no se difuminen ni </a:t>
            </a:r>
            <a:r>
              <a:rPr lang="es-ES" sz="2000" dirty="0" err="1">
                <a:solidFill>
                  <a:schemeClr val="bg1"/>
                </a:solidFill>
              </a:rPr>
              <a:t>pixeleén</a:t>
            </a:r>
            <a:r>
              <a:rPr lang="es-ES" sz="2000" dirty="0">
                <a:solidFill>
                  <a:schemeClr val="bg1"/>
                </a:solidFill>
              </a:rPr>
              <a:t> cuando se amplíen... esto significa que necesitaremos copias de tus archivos de imagen originales en lugar de imágenes que descargues de tu cuenta de Facebook. No necesitas fotografías profesionales: muchos de los teléfonos móviles más nuevos crean imágenes de alta resolución y calidad con buena iluminación.</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45FC2370-CFE8-7552-589A-90E46CBA19E6}"/>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BDE17DCF-A78A-1CAE-6E26-D70AFC98ADF3}"/>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BF36F702-5117-3890-A65F-F72379AF2EB0}"/>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BEDE29A6-93BC-72EF-7120-3DA12B901FE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2945612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7A9C9894-837A-DC41-9F28-4B63E9092E58}"/>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D15483FA-E918-FF61-F817-1C94C75CFB04}"/>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Requisitos para participar</a:t>
            </a:r>
          </a:p>
        </p:txBody>
      </p:sp>
      <p:pic>
        <p:nvPicPr>
          <p:cNvPr id="7" name="Imagen 6" descr="Dibujo en blanco y negro de una persona&#10;&#10;El contenido generado por IA puede ser incorrecto.">
            <a:extLst>
              <a:ext uri="{FF2B5EF4-FFF2-40B4-BE49-F238E27FC236}">
                <a16:creationId xmlns:a16="http://schemas.microsoft.com/office/drawing/2014/main" id="{E0CB9E76-BB6D-0913-095D-6E066743C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4" name="CuadroTexto 3">
            <a:extLst>
              <a:ext uri="{FF2B5EF4-FFF2-40B4-BE49-F238E27FC236}">
                <a16:creationId xmlns:a16="http://schemas.microsoft.com/office/drawing/2014/main" id="{5F20D6B3-19E9-FF97-1A18-3AA21E937D25}"/>
              </a:ext>
            </a:extLst>
          </p:cNvPr>
          <p:cNvSpPr txBox="1"/>
          <p:nvPr/>
        </p:nvSpPr>
        <p:spPr>
          <a:xfrm>
            <a:off x="828675" y="1580525"/>
            <a:ext cx="11125200" cy="4862870"/>
          </a:xfrm>
          <a:prstGeom prst="rect">
            <a:avLst/>
          </a:prstGeom>
          <a:noFill/>
        </p:spPr>
        <p:txBody>
          <a:bodyPr wrap="square">
            <a:spAutoFit/>
          </a:bodyPr>
          <a:lstStyle/>
          <a:p>
            <a:r>
              <a:rPr lang="es-ES" b="1" dirty="0">
                <a:solidFill>
                  <a:srgbClr val="4E95D9"/>
                </a:solidFill>
              </a:rPr>
              <a:t>INSTRUCCIONES FOTOGRÁFICAS</a:t>
            </a:r>
          </a:p>
          <a:p>
            <a:r>
              <a:rPr lang="es-ES" b="1" dirty="0">
                <a:solidFill>
                  <a:srgbClr val="4E95D9"/>
                </a:solidFill>
              </a:rPr>
              <a:t>Imágenes de los participantes e información del logotipo para la producción de videos</a:t>
            </a:r>
          </a:p>
          <a:p>
            <a:endParaRPr lang="es-ES" dirty="0">
              <a:solidFill>
                <a:schemeClr val="bg1"/>
              </a:solidFill>
            </a:endParaRPr>
          </a:p>
          <a:p>
            <a:r>
              <a:rPr lang="es-ES" sz="2000" dirty="0">
                <a:solidFill>
                  <a:schemeClr val="bg1"/>
                </a:solidFill>
              </a:rPr>
              <a:t> </a:t>
            </a:r>
            <a:r>
              <a:rPr lang="es-ES" dirty="0">
                <a:solidFill>
                  <a:schemeClr val="bg1"/>
                </a:solidFill>
              </a:rPr>
              <a:t>Estos son los detalles:</a:t>
            </a:r>
          </a:p>
          <a:p>
            <a:endParaRPr lang="es-ES" sz="2000" dirty="0">
              <a:solidFill>
                <a:schemeClr val="bg1"/>
              </a:solidFill>
            </a:endParaRPr>
          </a:p>
          <a:p>
            <a:pPr marL="342900" indent="-342900">
              <a:buFont typeface="Arial" panose="020B0604020202020204" pitchFamily="34" charset="0"/>
              <a:buChar char="•"/>
            </a:pPr>
            <a:r>
              <a:rPr lang="es-ES" b="1" dirty="0">
                <a:solidFill>
                  <a:schemeClr val="accent1">
                    <a:lumMod val="40000"/>
                    <a:lumOff val="60000"/>
                  </a:schemeClr>
                </a:solidFill>
              </a:rPr>
              <a:t>Imágenes de los participantes:</a:t>
            </a:r>
            <a:r>
              <a:rPr lang="es-ES" dirty="0">
                <a:solidFill>
                  <a:schemeClr val="bg1"/>
                </a:solidFill>
              </a:rPr>
              <a:t> cada imagen debe ser un archivo de alta resolución, es decir, cada imagen debe tener un mínimo de 300 dpi cuando el tamaño es de 5" x 7“.</a:t>
            </a:r>
          </a:p>
          <a:p>
            <a:pPr marL="342900" indent="-342900">
              <a:buFont typeface="Arial" panose="020B0604020202020204" pitchFamily="34" charset="0"/>
              <a:buChar char="•"/>
            </a:pPr>
            <a:endParaRPr lang="es-ES" dirty="0">
              <a:solidFill>
                <a:schemeClr val="bg1"/>
              </a:solidFill>
            </a:endParaRPr>
          </a:p>
          <a:p>
            <a:pPr marL="342900" indent="-342900">
              <a:buFont typeface="Arial" panose="020B0604020202020204" pitchFamily="34" charset="0"/>
              <a:buChar char="•"/>
            </a:pPr>
            <a:r>
              <a:rPr lang="es-ES" b="1" dirty="0">
                <a:solidFill>
                  <a:schemeClr val="accent1">
                    <a:lumMod val="40000"/>
                    <a:lumOff val="60000"/>
                  </a:schemeClr>
                </a:solidFill>
              </a:rPr>
              <a:t>Cantidad de imágenes enviadas:</a:t>
            </a:r>
            <a:r>
              <a:rPr lang="es-ES" dirty="0">
                <a:solidFill>
                  <a:schemeClr val="bg1"/>
                </a:solidFill>
              </a:rPr>
              <a:t> Envíe de 3 a 5 imágenes. Ni más ni menos.</a:t>
            </a:r>
          </a:p>
          <a:p>
            <a:pPr marL="342900" indent="-342900">
              <a:buFont typeface="Arial" panose="020B0604020202020204" pitchFamily="34" charset="0"/>
              <a:buChar char="•"/>
            </a:pPr>
            <a:endParaRPr lang="es-ES" dirty="0">
              <a:solidFill>
                <a:schemeClr val="bg1"/>
              </a:solidFill>
            </a:endParaRPr>
          </a:p>
          <a:p>
            <a:pPr marL="342900" indent="-342900">
              <a:buFont typeface="Arial" panose="020B0604020202020204" pitchFamily="34" charset="0"/>
              <a:buChar char="•"/>
            </a:pPr>
            <a:r>
              <a:rPr lang="es-ES" b="1" dirty="0">
                <a:solidFill>
                  <a:schemeClr val="accent1">
                    <a:lumMod val="40000"/>
                    <a:lumOff val="60000"/>
                  </a:schemeClr>
                </a:solidFill>
              </a:rPr>
              <a:t>Formato de archivo digital requerido:</a:t>
            </a:r>
            <a:r>
              <a:rPr lang="es-ES" dirty="0">
                <a:solidFill>
                  <a:schemeClr val="bg1"/>
                </a:solidFill>
              </a:rPr>
              <a:t> Todas las imágenes de los participantes deben llegar como archivos de alta resolución (mínimo 300 dpi cuando el tamaño es de 5" x 7") en uno de los siguientes formatos: gif, </a:t>
            </a:r>
            <a:r>
              <a:rPr lang="es-ES" dirty="0" err="1">
                <a:solidFill>
                  <a:schemeClr val="bg1"/>
                </a:solidFill>
              </a:rPr>
              <a:t>jpeg</a:t>
            </a:r>
            <a:r>
              <a:rPr lang="es-ES" dirty="0">
                <a:solidFill>
                  <a:schemeClr val="bg1"/>
                </a:solidFill>
              </a:rPr>
              <a:t>, png, </a:t>
            </a:r>
            <a:r>
              <a:rPr lang="es-ES" dirty="0" err="1">
                <a:solidFill>
                  <a:schemeClr val="bg1"/>
                </a:solidFill>
              </a:rPr>
              <a:t>psd</a:t>
            </a:r>
            <a:r>
              <a:rPr lang="es-ES" dirty="0">
                <a:solidFill>
                  <a:schemeClr val="bg1"/>
                </a:solidFill>
              </a:rPr>
              <a:t>, </a:t>
            </a:r>
            <a:r>
              <a:rPr lang="es-ES" dirty="0" err="1">
                <a:solidFill>
                  <a:schemeClr val="bg1"/>
                </a:solidFill>
              </a:rPr>
              <a:t>tiff</a:t>
            </a:r>
            <a:r>
              <a:rPr lang="es-ES" dirty="0">
                <a:solidFill>
                  <a:schemeClr val="bg1"/>
                </a:solidFill>
              </a:rPr>
              <a:t>.</a:t>
            </a:r>
          </a:p>
          <a:p>
            <a:pPr marL="342900" indent="-342900">
              <a:buFont typeface="Arial" panose="020B0604020202020204" pitchFamily="34" charset="0"/>
              <a:buChar char="•"/>
            </a:pPr>
            <a:endParaRPr lang="es-ES" dirty="0">
              <a:solidFill>
                <a:schemeClr val="bg1"/>
              </a:solidFill>
            </a:endParaRPr>
          </a:p>
          <a:p>
            <a:pPr marL="342900" indent="-342900">
              <a:buFont typeface="Arial" panose="020B0604020202020204" pitchFamily="34" charset="0"/>
              <a:buChar char="•"/>
            </a:pPr>
            <a:r>
              <a:rPr lang="es-ES" b="1" dirty="0">
                <a:solidFill>
                  <a:schemeClr val="accent1">
                    <a:lumMod val="40000"/>
                    <a:lumOff val="60000"/>
                  </a:schemeClr>
                </a:solidFill>
              </a:rPr>
              <a:t>Logotipos:</a:t>
            </a:r>
            <a:r>
              <a:rPr lang="es-ES" dirty="0">
                <a:solidFill>
                  <a:schemeClr val="bg1"/>
                </a:solidFill>
              </a:rPr>
              <a:t> Los logotipos deben adjuntarse como archivos de alta resolución o como archivos vectoriales. NOTA: La alta resolución es de al menos 300 dpi cuando una imagen tiene un tamaño de 5" x 7". Los formatos de archivo de logotipos aceptables son los siguientes: </a:t>
            </a:r>
            <a:r>
              <a:rPr lang="es-ES" dirty="0" err="1">
                <a:solidFill>
                  <a:schemeClr val="bg1"/>
                </a:solidFill>
              </a:rPr>
              <a:t>eps</a:t>
            </a:r>
            <a:r>
              <a:rPr lang="es-ES" dirty="0">
                <a:solidFill>
                  <a:schemeClr val="bg1"/>
                </a:solidFill>
              </a:rPr>
              <a:t>, gif, </a:t>
            </a:r>
            <a:r>
              <a:rPr lang="es-ES" dirty="0" err="1">
                <a:solidFill>
                  <a:schemeClr val="bg1"/>
                </a:solidFill>
              </a:rPr>
              <a:t>jpeg</a:t>
            </a:r>
            <a:r>
              <a:rPr lang="es-ES" dirty="0">
                <a:solidFill>
                  <a:schemeClr val="bg1"/>
                </a:solidFill>
              </a:rPr>
              <a:t>, png, </a:t>
            </a:r>
            <a:r>
              <a:rPr lang="es-ES" dirty="0" err="1">
                <a:solidFill>
                  <a:schemeClr val="bg1"/>
                </a:solidFill>
              </a:rPr>
              <a:t>psd</a:t>
            </a:r>
            <a:r>
              <a:rPr lang="es-ES" dirty="0">
                <a:solidFill>
                  <a:schemeClr val="bg1"/>
                </a:solidFill>
              </a:rPr>
              <a:t>, </a:t>
            </a:r>
            <a:r>
              <a:rPr lang="es-ES" dirty="0" err="1">
                <a:solidFill>
                  <a:schemeClr val="bg1"/>
                </a:solidFill>
              </a:rPr>
              <a:t>tiff</a:t>
            </a:r>
            <a:endParaRPr lang="es-ES" dirty="0">
              <a:solidFill>
                <a:schemeClr val="bg1"/>
              </a:solidFill>
            </a:endParaRP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F78F5C56-D5BA-6ABB-DB61-3B456F935794}"/>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943B2158-DEA8-304C-E10C-9A15A6F3B341}"/>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916B94B3-81E1-3831-5B17-059732EBEDED}"/>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F6E1D06D-69BE-D9B6-CF65-9B3C327125C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2943778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CF50136D-12CC-AC77-1EA0-97D3710FC983}"/>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8FF635E4-74BA-410F-D695-82D2D73DB5AF}"/>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Requisitos para participar</a:t>
            </a:r>
          </a:p>
        </p:txBody>
      </p:sp>
      <p:pic>
        <p:nvPicPr>
          <p:cNvPr id="7" name="Imagen 6" descr="Dibujo en blanco y negro de una persona&#10;&#10;El contenido generado por IA puede ser incorrecto.">
            <a:extLst>
              <a:ext uri="{FF2B5EF4-FFF2-40B4-BE49-F238E27FC236}">
                <a16:creationId xmlns:a16="http://schemas.microsoft.com/office/drawing/2014/main" id="{D1097CF8-D917-A2AF-9B40-A9CDD387B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4" name="CuadroTexto 3">
            <a:extLst>
              <a:ext uri="{FF2B5EF4-FFF2-40B4-BE49-F238E27FC236}">
                <a16:creationId xmlns:a16="http://schemas.microsoft.com/office/drawing/2014/main" id="{C14A7326-8603-A409-6C76-823D7C9BF996}"/>
              </a:ext>
            </a:extLst>
          </p:cNvPr>
          <p:cNvSpPr txBox="1"/>
          <p:nvPr/>
        </p:nvSpPr>
        <p:spPr>
          <a:xfrm>
            <a:off x="847725" y="1580525"/>
            <a:ext cx="10877550" cy="4924425"/>
          </a:xfrm>
          <a:prstGeom prst="rect">
            <a:avLst/>
          </a:prstGeom>
          <a:noFill/>
        </p:spPr>
        <p:txBody>
          <a:bodyPr wrap="square">
            <a:spAutoFit/>
          </a:bodyPr>
          <a:lstStyle/>
          <a:p>
            <a:r>
              <a:rPr lang="es-ES" b="1" dirty="0">
                <a:solidFill>
                  <a:srgbClr val="4E95D9"/>
                </a:solidFill>
              </a:rPr>
              <a:t>INSTRUCCIONES FOTOGRÁFICAS</a:t>
            </a:r>
          </a:p>
          <a:p>
            <a:r>
              <a:rPr lang="es-ES" b="1" dirty="0">
                <a:solidFill>
                  <a:srgbClr val="4E95D9"/>
                </a:solidFill>
              </a:rPr>
              <a:t>Imágenes de los participantes e información del logotipo para la producción de videos</a:t>
            </a:r>
          </a:p>
          <a:p>
            <a:endParaRPr lang="es-ES" dirty="0">
              <a:solidFill>
                <a:schemeClr val="bg1"/>
              </a:solidFill>
            </a:endParaRPr>
          </a:p>
          <a:p>
            <a:r>
              <a:rPr lang="es-ES" sz="1600" dirty="0">
                <a:solidFill>
                  <a:schemeClr val="bg1"/>
                </a:solidFill>
              </a:rPr>
              <a:t>Responsabilidad legal de un concursante de IML. </a:t>
            </a:r>
          </a:p>
          <a:p>
            <a:endParaRPr lang="es-ES" sz="1600" dirty="0">
              <a:solidFill>
                <a:schemeClr val="bg1"/>
              </a:solidFill>
            </a:endParaRPr>
          </a:p>
          <a:p>
            <a:r>
              <a:rPr lang="es-ES" sz="1600" dirty="0">
                <a:solidFill>
                  <a:schemeClr val="bg1"/>
                </a:solidFill>
              </a:rPr>
              <a:t>Al enviar sus fotos y logotipos de concursante, usted acepta lo siguiente: </a:t>
            </a:r>
          </a:p>
          <a:p>
            <a:endParaRPr lang="es-ES" sz="1600" dirty="0">
              <a:solidFill>
                <a:schemeClr val="bg1"/>
              </a:solidFill>
            </a:endParaRPr>
          </a:p>
          <a:p>
            <a:r>
              <a:rPr lang="es-ES" sz="1600" i="1" dirty="0">
                <a:solidFill>
                  <a:schemeClr val="bg1"/>
                </a:solidFill>
              </a:rPr>
              <a:t>"Por la presente comprendo que es mi responsabilidad obtener el consentimiento informado de mi(s) fotógrafo(s) para el uso de la(s) fotografía(s) que envío como parte de mis materiales de concursante de IML a IML y/o aquellos que actúen bajo la autoridad de IML y que soy el único responsable de asegurar que el(los) fotógrafo(s) que creó(</a:t>
            </a:r>
            <a:r>
              <a:rPr lang="es-ES" sz="1600" i="1" dirty="0" err="1">
                <a:solidFill>
                  <a:schemeClr val="bg1"/>
                </a:solidFill>
              </a:rPr>
              <a:t>an</a:t>
            </a:r>
            <a:r>
              <a:rPr lang="es-ES" sz="1600" i="1" dirty="0">
                <a:solidFill>
                  <a:schemeClr val="bg1"/>
                </a:solidFill>
              </a:rPr>
              <a:t>) la(s) imagen(es) que envié como parte de mis materiales de concursante a IML comprendan que ellos y yo por la presente renunciamos a perpetuidad a cualquier derecho que ellos o yo podamos tener para inspeccionar o aprobar el producto o productos terminados, en formato original o modificado, utilizados para la producción de videos del concurso de IML, copia publicitaria de IML o cualquier otro material o medio relacionado con IML que pueda usar o aplicar la(s) imagen(es), incluida la transmisión, ahora y a perpetuidad. También afirmo que entiendo que ni mi fotógrafo ni yo recibiremos ningún tipo de pago de IML ni de ninguna persona que actúe bajo la autoridad de IML por el uso de las imágenes de concursante que envié como parte de mis materiales de solicitud de concursante de IML."</a:t>
            </a:r>
          </a:p>
          <a:p>
            <a:endParaRPr lang="es-ES" sz="1600" dirty="0">
              <a:solidFill>
                <a:schemeClr val="bg1"/>
              </a:solidFill>
            </a:endParaRPr>
          </a:p>
          <a:p>
            <a:r>
              <a:rPr lang="es-ES" sz="1600" b="1" dirty="0">
                <a:solidFill>
                  <a:schemeClr val="accent1">
                    <a:lumMod val="40000"/>
                    <a:lumOff val="60000"/>
                  </a:schemeClr>
                </a:solidFill>
                <a:highlight>
                  <a:srgbClr val="0000FF"/>
                </a:highlight>
              </a:rPr>
              <a:t>Traducción:</a:t>
            </a:r>
            <a:r>
              <a:rPr lang="es-ES" sz="1600" b="1" dirty="0">
                <a:solidFill>
                  <a:schemeClr val="accent1">
                    <a:lumMod val="40000"/>
                    <a:lumOff val="60000"/>
                  </a:schemeClr>
                </a:solidFill>
              </a:rPr>
              <a:t> ¡Obtén el permiso de tu fotógrafo antes de enviarnos su imagen de ti!</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4CA71745-6DD9-7AA0-6134-0E6173C6F470}"/>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D611FF61-B88C-4DC8-37B8-6B1C3CA9512E}"/>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CB931B44-97D3-C514-894E-D2626D494C09}"/>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6E671EF3-5217-1D0D-AFDC-E3A7704DDEA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866933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EBE542D1-BF90-E904-5C7F-C586BC656C69}"/>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FC0FB9F3-C313-2352-CC7E-3C644D579AC0}"/>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5392418C-F7AE-CC90-6BC4-3195852A8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C5BC0B64-3C55-EB36-EA89-E8606BF959E6}"/>
              </a:ext>
            </a:extLst>
          </p:cNvPr>
          <p:cNvSpPr txBox="1">
            <a:spLocks/>
          </p:cNvSpPr>
          <p:nvPr/>
        </p:nvSpPr>
        <p:spPr>
          <a:xfrm>
            <a:off x="847725" y="6327844"/>
            <a:ext cx="10515600"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David Kloss (1979)              </a:t>
            </a:r>
            <a:r>
              <a:rPr lang="es-MX" sz="2000" b="1" dirty="0">
                <a:solidFill>
                  <a:schemeClr val="bg1"/>
                </a:solidFill>
                <a:latin typeface="Arial" panose="020B0604020202020204" pitchFamily="34" charset="0"/>
                <a:cs typeface="Arial" panose="020B0604020202020204" pitchFamily="34" charset="0"/>
              </a:rPr>
              <a:t>Patrick Brooks (1980)                   </a:t>
            </a:r>
            <a:r>
              <a:rPr lang="es-MX" sz="2000" b="1" dirty="0" err="1">
                <a:solidFill>
                  <a:schemeClr val="bg1"/>
                </a:solidFill>
                <a:latin typeface="Arial" panose="020B0604020202020204" pitchFamily="34" charset="0"/>
                <a:cs typeface="Arial" panose="020B0604020202020204" pitchFamily="34" charset="0"/>
              </a:rPr>
              <a:t>Marty</a:t>
            </a:r>
            <a:r>
              <a:rPr lang="es-MX" sz="2000" b="1" dirty="0">
                <a:solidFill>
                  <a:schemeClr val="bg1"/>
                </a:solidFill>
                <a:latin typeface="Arial" panose="020B0604020202020204" pitchFamily="34" charset="0"/>
                <a:cs typeface="Arial" panose="020B0604020202020204" pitchFamily="34" charset="0"/>
              </a:rPr>
              <a:t> </a:t>
            </a:r>
            <a:r>
              <a:rPr lang="es-MX" sz="2000" b="1" dirty="0" err="1">
                <a:solidFill>
                  <a:schemeClr val="bg1"/>
                </a:solidFill>
                <a:latin typeface="Arial" panose="020B0604020202020204" pitchFamily="34" charset="0"/>
                <a:cs typeface="Arial" panose="020B0604020202020204" pitchFamily="34" charset="0"/>
              </a:rPr>
              <a:t>Kiker</a:t>
            </a:r>
            <a:r>
              <a:rPr lang="es-MX" sz="2000" b="1" dirty="0">
                <a:solidFill>
                  <a:schemeClr val="bg1"/>
                </a:solidFill>
                <a:latin typeface="Arial" panose="020B0604020202020204" pitchFamily="34" charset="0"/>
                <a:cs typeface="Arial" panose="020B0604020202020204" pitchFamily="34" charset="0"/>
              </a:rPr>
              <a:t> (1981)</a:t>
            </a:r>
          </a:p>
          <a:p>
            <a:pPr fontAlgn="base"/>
            <a:endParaRPr lang="en-US" sz="2000" b="1" dirty="0">
              <a:solidFill>
                <a:srgbClr val="000000"/>
              </a:solidFill>
              <a:latin typeface="Arial" panose="020B0604020202020204" pitchFamily="34" charset="0"/>
            </a:endParaRPr>
          </a:p>
        </p:txBody>
      </p:sp>
      <p:pic>
        <p:nvPicPr>
          <p:cNvPr id="1028" name="Picture 4" descr="David Kloss">
            <a:extLst>
              <a:ext uri="{FF2B5EF4-FFF2-40B4-BE49-F238E27FC236}">
                <a16:creationId xmlns:a16="http://schemas.microsoft.com/office/drawing/2014/main" id="{135AD1E9-F169-C468-C0FE-AA79E3FF7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703" y="1498669"/>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trick Brooks">
            <a:extLst>
              <a:ext uri="{FF2B5EF4-FFF2-40B4-BE49-F238E27FC236}">
                <a16:creationId xmlns:a16="http://schemas.microsoft.com/office/drawing/2014/main" id="{59485F2D-90D6-3B26-F6CB-537D14E14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4932" y="1498669"/>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rty Kiker">
            <a:extLst>
              <a:ext uri="{FF2B5EF4-FFF2-40B4-BE49-F238E27FC236}">
                <a16:creationId xmlns:a16="http://schemas.microsoft.com/office/drawing/2014/main" id="{D65DEDF3-D244-0C6C-9370-69E57AA16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397" y="1498669"/>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Dibujo animado de un personaje con la boca abierta&#10;&#10;Descripción generada automáticamente con confianza baja">
            <a:extLst>
              <a:ext uri="{FF2B5EF4-FFF2-40B4-BE49-F238E27FC236}">
                <a16:creationId xmlns:a16="http://schemas.microsoft.com/office/drawing/2014/main" id="{6C5E81C0-887C-943B-C1FB-E67BCADE26B6}"/>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8A2391B2-804C-B980-4ED8-2FE018414831}"/>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4293A458-E00B-0F7B-AEBE-CE22B6A32C1C}"/>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C92946C7-894C-F35D-D62C-0CA232E3EDBE}"/>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3896521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6B1609E5-90FC-F1F1-FA2D-A04A60DB09E3}"/>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8AEC6531-2E04-1AC5-8C9B-446B2FCF9AD2}"/>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75E326EE-B566-7B3D-E45C-979D173C2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16887EFC-0E3D-CB8E-648A-05302304A87A}"/>
              </a:ext>
            </a:extLst>
          </p:cNvPr>
          <p:cNvSpPr txBox="1">
            <a:spLocks/>
          </p:cNvSpPr>
          <p:nvPr/>
        </p:nvSpPr>
        <p:spPr>
          <a:xfrm>
            <a:off x="828675" y="6367312"/>
            <a:ext cx="10515600"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      </a:t>
            </a:r>
            <a:r>
              <a:rPr lang="es-MX" sz="2000" b="1" dirty="0">
                <a:solidFill>
                  <a:schemeClr val="bg1"/>
                </a:solidFill>
                <a:latin typeface="Arial" panose="020B0604020202020204" pitchFamily="34" charset="0"/>
                <a:cs typeface="Arial" panose="020B0604020202020204" pitchFamily="34" charset="0"/>
              </a:rPr>
              <a:t>Luke Daniel </a:t>
            </a:r>
            <a:r>
              <a:rPr lang="en-US" sz="2000" b="1" dirty="0">
                <a:solidFill>
                  <a:schemeClr val="bg1"/>
                </a:solidFill>
                <a:latin typeface="Arial" panose="020B0604020202020204" pitchFamily="34" charset="0"/>
              </a:rPr>
              <a:t>(1982)                  </a:t>
            </a:r>
            <a:r>
              <a:rPr lang="es-MX" sz="2000" b="1" dirty="0" err="1">
                <a:solidFill>
                  <a:schemeClr val="bg1"/>
                </a:solidFill>
                <a:latin typeface="Arial" panose="020B0604020202020204" pitchFamily="34" charset="0"/>
                <a:cs typeface="Arial" panose="020B0604020202020204" pitchFamily="34" charset="0"/>
              </a:rPr>
              <a:t>Coulter</a:t>
            </a:r>
            <a:r>
              <a:rPr lang="es-MX" sz="2000" b="1" dirty="0">
                <a:solidFill>
                  <a:schemeClr val="bg1"/>
                </a:solidFill>
                <a:latin typeface="Arial" panose="020B0604020202020204" pitchFamily="34" charset="0"/>
                <a:cs typeface="Arial" panose="020B0604020202020204" pitchFamily="34" charset="0"/>
              </a:rPr>
              <a:t> Thomas</a:t>
            </a:r>
            <a:r>
              <a:rPr lang="es-MX" sz="1400" b="1" dirty="0">
                <a:solidFill>
                  <a:schemeClr val="bg1"/>
                </a:solidFill>
              </a:rPr>
              <a:t> </a:t>
            </a:r>
            <a:r>
              <a:rPr lang="es-MX" sz="2000" b="1" dirty="0">
                <a:solidFill>
                  <a:schemeClr val="bg1"/>
                </a:solidFill>
                <a:latin typeface="Arial" panose="020B0604020202020204" pitchFamily="34" charset="0"/>
                <a:cs typeface="Arial" panose="020B0604020202020204" pitchFamily="34" charset="0"/>
              </a:rPr>
              <a:t>(1983)                    Ron Moore (1984)</a:t>
            </a:r>
          </a:p>
          <a:p>
            <a:pPr fontAlgn="base"/>
            <a:endParaRPr lang="en-US" sz="2000" b="1" dirty="0">
              <a:solidFill>
                <a:srgbClr val="000000"/>
              </a:solidFill>
              <a:latin typeface="Arial" panose="020B0604020202020204" pitchFamily="34" charset="0"/>
            </a:endParaRPr>
          </a:p>
        </p:txBody>
      </p:sp>
      <p:pic>
        <p:nvPicPr>
          <p:cNvPr id="2050" name="Picture 2" descr="Luke Daniel">
            <a:extLst>
              <a:ext uri="{FF2B5EF4-FFF2-40B4-BE49-F238E27FC236}">
                <a16:creationId xmlns:a16="http://schemas.microsoft.com/office/drawing/2014/main" id="{6C7E015B-26A0-1474-28A7-165D61AAA8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48041" y="1482505"/>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on Moore">
            <a:extLst>
              <a:ext uri="{FF2B5EF4-FFF2-40B4-BE49-F238E27FC236}">
                <a16:creationId xmlns:a16="http://schemas.microsoft.com/office/drawing/2014/main" id="{BCE521E0-5B21-361A-74CF-19C5F311AC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715" t="8777"/>
          <a:stretch/>
        </p:blipFill>
        <p:spPr bwMode="auto">
          <a:xfrm>
            <a:off x="8500758" y="1431808"/>
            <a:ext cx="2843516" cy="48798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oulter Thomas">
            <a:extLst>
              <a:ext uri="{FF2B5EF4-FFF2-40B4-BE49-F238E27FC236}">
                <a16:creationId xmlns:a16="http://schemas.microsoft.com/office/drawing/2014/main" id="{1F84FD13-3642-A75F-2DBF-3EED7DD0629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21993" t="6244"/>
          <a:stretch/>
        </p:blipFill>
        <p:spPr bwMode="auto">
          <a:xfrm>
            <a:off x="4802981" y="1417240"/>
            <a:ext cx="2566987" cy="495007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Dibujo animado de un personaje con la boca abierta&#10;&#10;Descripción generada automáticamente con confianza baja">
            <a:extLst>
              <a:ext uri="{FF2B5EF4-FFF2-40B4-BE49-F238E27FC236}">
                <a16:creationId xmlns:a16="http://schemas.microsoft.com/office/drawing/2014/main" id="{D6A8B335-1837-4B3A-491A-C288B2EDDAB5}"/>
              </a:ext>
            </a:extLst>
          </p:cNvPr>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8" name="Imagen 7" descr="Cabeza y torso de un hombre con sombrero&#10;&#10;Descripción generada automáticamente">
            <a:extLst>
              <a:ext uri="{FF2B5EF4-FFF2-40B4-BE49-F238E27FC236}">
                <a16:creationId xmlns:a16="http://schemas.microsoft.com/office/drawing/2014/main" id="{14ED289C-EB1F-7B56-B1E3-643CF43F759B}"/>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9" name="CuadroTexto 8">
            <a:extLst>
              <a:ext uri="{FF2B5EF4-FFF2-40B4-BE49-F238E27FC236}">
                <a16:creationId xmlns:a16="http://schemas.microsoft.com/office/drawing/2014/main" id="{613D9EB2-242B-68EB-3128-7FB3B550FDB5}"/>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0" name="Imagen 9" descr="Dibujo animado de un personaje con la boca abierta&#10;&#10;El contenido generado por IA puede ser incorrecto.">
            <a:extLst>
              <a:ext uri="{FF2B5EF4-FFF2-40B4-BE49-F238E27FC236}">
                <a16:creationId xmlns:a16="http://schemas.microsoft.com/office/drawing/2014/main" id="{A263B4A5-980C-2523-D368-0E4C77CA462B}"/>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3893341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B9FB5325-CF07-BF27-A839-AD6FFF415B3E}"/>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67F60410-EF42-BE1C-0434-60A40F68E0CE}"/>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Valores Principales</a:t>
            </a:r>
          </a:p>
        </p:txBody>
      </p:sp>
      <p:pic>
        <p:nvPicPr>
          <p:cNvPr id="7" name="Imagen 6" descr="Dibujo en blanco y negro de una persona&#10;&#10;El contenido generado por IA puede ser incorrecto.">
            <a:extLst>
              <a:ext uri="{FF2B5EF4-FFF2-40B4-BE49-F238E27FC236}">
                <a16:creationId xmlns:a16="http://schemas.microsoft.com/office/drawing/2014/main" id="{0E6D8D93-82E4-DB04-C801-94789828F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2" name="CuadroTexto 1">
            <a:extLst>
              <a:ext uri="{FF2B5EF4-FFF2-40B4-BE49-F238E27FC236}">
                <a16:creationId xmlns:a16="http://schemas.microsoft.com/office/drawing/2014/main" id="{ADFE13C4-60E8-3797-B84B-C24E8F1B31C2}"/>
              </a:ext>
            </a:extLst>
          </p:cNvPr>
          <p:cNvSpPr txBox="1"/>
          <p:nvPr/>
        </p:nvSpPr>
        <p:spPr>
          <a:xfrm>
            <a:off x="690562" y="1541919"/>
            <a:ext cx="11058525" cy="4832092"/>
          </a:xfrm>
          <a:prstGeom prst="rect">
            <a:avLst/>
          </a:prstGeom>
          <a:noFill/>
        </p:spPr>
        <p:txBody>
          <a:bodyPr wrap="square">
            <a:spAutoFit/>
          </a:bodyPr>
          <a:lstStyle/>
          <a:p>
            <a:pPr marL="342900" indent="-342900">
              <a:buFont typeface="Arial" panose="020B0604020202020204" pitchFamily="34" charset="0"/>
              <a:buChar char="•"/>
            </a:pPr>
            <a:r>
              <a:rPr lang="es-MX" sz="3200" b="1" dirty="0">
                <a:solidFill>
                  <a:schemeClr val="tx2">
                    <a:lumMod val="50000"/>
                    <a:lumOff val="50000"/>
                  </a:schemeClr>
                </a:solidFill>
              </a:rPr>
              <a:t>Diversidad y representación</a:t>
            </a:r>
          </a:p>
          <a:p>
            <a:endParaRPr lang="es-MX" sz="1400" dirty="0"/>
          </a:p>
          <a:p>
            <a:r>
              <a:rPr lang="es-MX" sz="2400" dirty="0">
                <a:solidFill>
                  <a:schemeClr val="bg1"/>
                </a:solidFill>
              </a:rPr>
              <a:t>Valoramos a las personas que trabajan activamente para incorporar una variedad de perspectivas y voces a las conversaciones, creando un sentido de pertenencia para todos. Vivimos en la intersección de lo queer, lo pervertido, el cuero y la exploración sexual.</a:t>
            </a:r>
          </a:p>
          <a:p>
            <a:endParaRPr lang="es-MX" sz="2400" dirty="0"/>
          </a:p>
          <a:p>
            <a:pPr marL="342900" indent="-342900">
              <a:buFont typeface="Arial" panose="020B0604020202020204" pitchFamily="34" charset="0"/>
              <a:buChar char="•"/>
            </a:pPr>
            <a:r>
              <a:rPr lang="es-MX" sz="3200" b="1" dirty="0">
                <a:solidFill>
                  <a:schemeClr val="tx2">
                    <a:lumMod val="50000"/>
                    <a:lumOff val="50000"/>
                  </a:schemeClr>
                </a:solidFill>
              </a:rPr>
              <a:t>Liderazgo perspicaz</a:t>
            </a:r>
          </a:p>
          <a:p>
            <a:endParaRPr lang="es-MX" sz="1400" dirty="0"/>
          </a:p>
          <a:p>
            <a:r>
              <a:rPr lang="es-MX" sz="2400" dirty="0">
                <a:solidFill>
                  <a:schemeClr val="bg1"/>
                </a:solidFill>
              </a:rPr>
              <a:t>Demostramos una comprensión profunda de la comunidad, su historia y sus necesidades cambiantes. Poseemos la experiencia para reconocer el liderazgo auténtico y el potencial para inspirar conexiones significativas. Valoramos las acciones por sobre las palabras.</a:t>
            </a:r>
          </a:p>
        </p:txBody>
      </p:sp>
      <p:pic>
        <p:nvPicPr>
          <p:cNvPr id="4" name="Imagen 3" descr="Dibujo animado de un personaje con la boca abierta&#10;&#10;Descripción generada automáticamente con confianza baja">
            <a:extLst>
              <a:ext uri="{FF2B5EF4-FFF2-40B4-BE49-F238E27FC236}">
                <a16:creationId xmlns:a16="http://schemas.microsoft.com/office/drawing/2014/main" id="{F88CE3AE-E2E0-9524-2153-C7B6B8D79DF5}"/>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EAAB24F3-8C95-D0D9-A252-D390EF6A41E2}"/>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E8C83A9E-8233-58F2-6B60-33E1E8593B07}"/>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572469D3-CA44-8013-88D4-F624422EC67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1752931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E837307D-668F-6D50-45FD-6CDFC5590CF1}"/>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79C8FD55-7629-7315-CA93-483E22F8E78E}"/>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F2503B64-13D3-D657-D6F5-6B8CA7CFB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4976F075-4438-1944-C9AF-F05865891CB4}"/>
              </a:ext>
            </a:extLst>
          </p:cNvPr>
          <p:cNvSpPr txBox="1">
            <a:spLocks/>
          </p:cNvSpPr>
          <p:nvPr/>
        </p:nvSpPr>
        <p:spPr>
          <a:xfrm>
            <a:off x="790575" y="6302048"/>
            <a:ext cx="10744200"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rgbClr val="000000"/>
                </a:solidFill>
                <a:latin typeface="Arial" panose="020B0604020202020204" pitchFamily="34" charset="0"/>
              </a:rPr>
              <a:t>      </a:t>
            </a:r>
            <a:r>
              <a:rPr lang="es-MX" sz="2000" b="1" dirty="0">
                <a:solidFill>
                  <a:schemeClr val="bg1"/>
                </a:solidFill>
                <a:latin typeface="Arial" panose="020B0604020202020204" pitchFamily="34" charset="0"/>
                <a:cs typeface="Arial" panose="020B0604020202020204" pitchFamily="34" charset="0"/>
              </a:rPr>
              <a:t>Patrick </a:t>
            </a:r>
            <a:r>
              <a:rPr lang="es-MX" sz="2000" b="1" dirty="0" err="1">
                <a:solidFill>
                  <a:schemeClr val="bg1"/>
                </a:solidFill>
                <a:latin typeface="Arial" panose="020B0604020202020204" pitchFamily="34" charset="0"/>
                <a:cs typeface="Arial" panose="020B0604020202020204" pitchFamily="34" charset="0"/>
              </a:rPr>
              <a:t>Toner</a:t>
            </a:r>
            <a:r>
              <a:rPr lang="es-MX" sz="2000" b="1" dirty="0">
                <a:solidFill>
                  <a:schemeClr val="bg1"/>
                </a:solidFill>
                <a:latin typeface="Arial" panose="020B0604020202020204" pitchFamily="34" charset="0"/>
                <a:cs typeface="Arial" panose="020B0604020202020204" pitchFamily="34" charset="0"/>
              </a:rPr>
              <a:t> (1985)</a:t>
            </a:r>
            <a:r>
              <a:rPr lang="en-US" sz="2000" b="1" dirty="0">
                <a:solidFill>
                  <a:schemeClr val="bg1"/>
                </a:solidFill>
                <a:latin typeface="Arial" panose="020B0604020202020204" pitchFamily="34" charset="0"/>
              </a:rPr>
              <a:t>                    Scott Tucker (1986)</a:t>
            </a:r>
            <a:r>
              <a:rPr lang="es-MX" sz="2000" b="1" dirty="0">
                <a:solidFill>
                  <a:schemeClr val="bg1"/>
                </a:solidFill>
                <a:latin typeface="Arial" panose="020B0604020202020204" pitchFamily="34" charset="0"/>
                <a:cs typeface="Arial" panose="020B0604020202020204" pitchFamily="34" charset="0"/>
              </a:rPr>
              <a:t>                Thomas </a:t>
            </a:r>
            <a:r>
              <a:rPr lang="es-MX" sz="2000" b="1" dirty="0" err="1">
                <a:solidFill>
                  <a:schemeClr val="bg1"/>
                </a:solidFill>
                <a:latin typeface="Arial" panose="020B0604020202020204" pitchFamily="34" charset="0"/>
                <a:cs typeface="Arial" panose="020B0604020202020204" pitchFamily="34" charset="0"/>
              </a:rPr>
              <a:t>Karasch</a:t>
            </a:r>
            <a:r>
              <a:rPr lang="es-MX" sz="2000" b="1" dirty="0">
                <a:solidFill>
                  <a:schemeClr val="bg1"/>
                </a:solidFill>
                <a:latin typeface="Arial" panose="020B0604020202020204" pitchFamily="34" charset="0"/>
                <a:cs typeface="Arial" panose="020B0604020202020204" pitchFamily="34" charset="0"/>
              </a:rPr>
              <a:t> (1987)</a:t>
            </a:r>
          </a:p>
          <a:p>
            <a:pPr fontAlgn="base"/>
            <a:endParaRPr lang="en-US" sz="2000" b="1" dirty="0">
              <a:solidFill>
                <a:srgbClr val="000000"/>
              </a:solidFill>
              <a:latin typeface="Arial" panose="020B0604020202020204" pitchFamily="34" charset="0"/>
            </a:endParaRPr>
          </a:p>
        </p:txBody>
      </p:sp>
      <p:pic>
        <p:nvPicPr>
          <p:cNvPr id="16386" name="Picture 2" descr="Thomas Karasch">
            <a:extLst>
              <a:ext uri="{FF2B5EF4-FFF2-40B4-BE49-F238E27FC236}">
                <a16:creationId xmlns:a16="http://schemas.microsoft.com/office/drawing/2014/main" id="{73F5FAC8-C5DC-7827-DA79-BFB71DA6942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524875" y="1417241"/>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cott Tucker">
            <a:extLst>
              <a:ext uri="{FF2B5EF4-FFF2-40B4-BE49-F238E27FC236}">
                <a16:creationId xmlns:a16="http://schemas.microsoft.com/office/drawing/2014/main" id="{A2118CF7-7CDA-54BD-AADE-E9CDCB2AD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7725" y="1417241"/>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Patrick Toner">
            <a:extLst>
              <a:ext uri="{FF2B5EF4-FFF2-40B4-BE49-F238E27FC236}">
                <a16:creationId xmlns:a16="http://schemas.microsoft.com/office/drawing/2014/main" id="{672C3589-1F4F-BD15-35FE-A1A3312B6C8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38225"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Dibujo animado de un personaje con la boca abierta&#10;&#10;Descripción generada automáticamente con confianza baja">
            <a:extLst>
              <a:ext uri="{FF2B5EF4-FFF2-40B4-BE49-F238E27FC236}">
                <a16:creationId xmlns:a16="http://schemas.microsoft.com/office/drawing/2014/main" id="{E4A57A1B-8C70-1BBC-FDF5-DBA533ED40D3}"/>
              </a:ext>
            </a:extLst>
          </p:cNvPr>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E7C14E61-5000-3A1A-BD20-6FE8355DDED1}"/>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B6C2FA42-2344-0F0F-6781-B8FB905F6823}"/>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673E7FDF-4529-4526-43E3-A91A6C23173A}"/>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596259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64B75317-ACCE-36E6-FEBB-D1433C82A453}"/>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EB73EB5E-798E-44A3-782E-CBAA191BE28E}"/>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3CCDFAC9-549B-6246-96E0-9675DA208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527FE34E-D4EC-2E6A-1FC5-1E6CA87C0135}"/>
              </a:ext>
            </a:extLst>
          </p:cNvPr>
          <p:cNvSpPr txBox="1">
            <a:spLocks/>
          </p:cNvSpPr>
          <p:nvPr/>
        </p:nvSpPr>
        <p:spPr>
          <a:xfrm>
            <a:off x="762000" y="6302047"/>
            <a:ext cx="3324225"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rgbClr val="000000"/>
                </a:solidFill>
                <a:latin typeface="Arial" panose="020B0604020202020204" pitchFamily="34" charset="0"/>
              </a:rPr>
              <a:t>   </a:t>
            </a:r>
            <a:r>
              <a:rPr lang="es-MX" sz="2000" b="1" dirty="0">
                <a:solidFill>
                  <a:schemeClr val="bg1"/>
                </a:solidFill>
                <a:latin typeface="Arial" panose="020B0604020202020204" pitchFamily="34" charset="0"/>
                <a:cs typeface="Arial" panose="020B0604020202020204" pitchFamily="34" charset="0"/>
              </a:rPr>
              <a:t>Michael Pereyra (1988)</a:t>
            </a:r>
          </a:p>
          <a:p>
            <a:pPr fontAlgn="base"/>
            <a:endParaRPr lang="en-US" sz="2000" b="1" dirty="0">
              <a:solidFill>
                <a:srgbClr val="000000"/>
              </a:solidFill>
              <a:latin typeface="Arial" panose="020B0604020202020204" pitchFamily="34" charset="0"/>
            </a:endParaRPr>
          </a:p>
        </p:txBody>
      </p:sp>
      <p:sp>
        <p:nvSpPr>
          <p:cNvPr id="4" name="Marcador de contenido 2">
            <a:extLst>
              <a:ext uri="{FF2B5EF4-FFF2-40B4-BE49-F238E27FC236}">
                <a16:creationId xmlns:a16="http://schemas.microsoft.com/office/drawing/2014/main" id="{00503972-32AE-6E28-482F-81BB2F0630DF}"/>
              </a:ext>
            </a:extLst>
          </p:cNvPr>
          <p:cNvSpPr txBox="1">
            <a:spLocks/>
          </p:cNvSpPr>
          <p:nvPr/>
        </p:nvSpPr>
        <p:spPr>
          <a:xfrm>
            <a:off x="4381501" y="6302047"/>
            <a:ext cx="34290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rgbClr val="000000"/>
                </a:solidFill>
                <a:latin typeface="Arial" panose="020B0604020202020204" pitchFamily="34" charset="0"/>
              </a:rPr>
              <a:t>     </a:t>
            </a:r>
            <a:r>
              <a:rPr lang="en-US" sz="2000" b="1" dirty="0">
                <a:solidFill>
                  <a:schemeClr val="bg1"/>
                </a:solidFill>
                <a:latin typeface="Arial" panose="020B0604020202020204" pitchFamily="34" charset="0"/>
              </a:rPr>
              <a:t>Guy Baldwin (1989)</a:t>
            </a:r>
            <a:endParaRPr lang="es-MX" sz="2000" b="1" dirty="0">
              <a:solidFill>
                <a:schemeClr val="bg1"/>
              </a:solidFill>
              <a:latin typeface="Arial" panose="020B0604020202020204" pitchFamily="34" charset="0"/>
              <a:cs typeface="Arial" panose="020B0604020202020204" pitchFamily="34" charset="0"/>
            </a:endParaRPr>
          </a:p>
          <a:p>
            <a:pPr marL="0" indent="0" fontAlgn="base">
              <a:buFont typeface="Arial" panose="020B0604020202020204" pitchFamily="34" charset="0"/>
              <a:buNone/>
            </a:pPr>
            <a:endParaRPr lang="en-US" sz="2000" b="1" dirty="0">
              <a:solidFill>
                <a:srgbClr val="000000"/>
              </a:solidFill>
              <a:latin typeface="Arial" panose="020B0604020202020204" pitchFamily="34" charset="0"/>
            </a:endParaRPr>
          </a:p>
        </p:txBody>
      </p:sp>
      <p:sp>
        <p:nvSpPr>
          <p:cNvPr id="2" name="Marcador de contenido 2">
            <a:extLst>
              <a:ext uri="{FF2B5EF4-FFF2-40B4-BE49-F238E27FC236}">
                <a16:creationId xmlns:a16="http://schemas.microsoft.com/office/drawing/2014/main" id="{E6092860-7801-F937-0FD5-95164BA19ED0}"/>
              </a:ext>
            </a:extLst>
          </p:cNvPr>
          <p:cNvSpPr txBox="1">
            <a:spLocks/>
          </p:cNvSpPr>
          <p:nvPr/>
        </p:nvSpPr>
        <p:spPr>
          <a:xfrm>
            <a:off x="8210550" y="6302047"/>
            <a:ext cx="332422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rgbClr val="000000"/>
                </a:solidFill>
                <a:latin typeface="Arial" panose="020B0604020202020204" pitchFamily="34" charset="0"/>
              </a:rPr>
              <a:t>     </a:t>
            </a:r>
            <a:r>
              <a:rPr lang="en-US" sz="2000" b="1" dirty="0">
                <a:solidFill>
                  <a:schemeClr val="bg1"/>
                </a:solidFill>
                <a:latin typeface="Arial" panose="020B0604020202020204" pitchFamily="34" charset="0"/>
              </a:rPr>
              <a:t>Mark Ryan (1990)</a:t>
            </a:r>
            <a:endParaRPr lang="es-MX" sz="2000" b="1" dirty="0">
              <a:solidFill>
                <a:schemeClr val="bg1"/>
              </a:solidFill>
              <a:latin typeface="Arial" panose="020B0604020202020204" pitchFamily="34" charset="0"/>
              <a:cs typeface="Arial" panose="020B0604020202020204" pitchFamily="34" charset="0"/>
            </a:endParaRPr>
          </a:p>
          <a:p>
            <a:pPr marL="0" indent="0" fontAlgn="base">
              <a:buFont typeface="Arial" panose="020B0604020202020204" pitchFamily="34" charset="0"/>
              <a:buNone/>
            </a:pPr>
            <a:endParaRPr lang="en-US" sz="2000" b="1" dirty="0">
              <a:solidFill>
                <a:srgbClr val="000000"/>
              </a:solidFill>
              <a:latin typeface="Arial" panose="020B0604020202020204" pitchFamily="34" charset="0"/>
            </a:endParaRPr>
          </a:p>
        </p:txBody>
      </p:sp>
      <p:pic>
        <p:nvPicPr>
          <p:cNvPr id="15362" name="Picture 2" descr="Mark Ryan">
            <a:extLst>
              <a:ext uri="{FF2B5EF4-FFF2-40B4-BE49-F238E27FC236}">
                <a16:creationId xmlns:a16="http://schemas.microsoft.com/office/drawing/2014/main" id="{2AC03824-D80B-BA9A-D892-8A6EED24035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367712"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Guy Baldwin">
            <a:extLst>
              <a:ext uri="{FF2B5EF4-FFF2-40B4-BE49-F238E27FC236}">
                <a16:creationId xmlns:a16="http://schemas.microsoft.com/office/drawing/2014/main" id="{6D848B63-31F6-889C-033B-CE8FD48C8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1051"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Michael Pereyra">
            <a:extLst>
              <a:ext uri="{FF2B5EF4-FFF2-40B4-BE49-F238E27FC236}">
                <a16:creationId xmlns:a16="http://schemas.microsoft.com/office/drawing/2014/main" id="{1A0D768C-BA45-34C5-18AA-F8811C56A53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6804" t="14710" r="27057" b="4422"/>
          <a:stretch/>
        </p:blipFill>
        <p:spPr bwMode="auto">
          <a:xfrm>
            <a:off x="1314450" y="1417240"/>
            <a:ext cx="2428875" cy="476477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Dibujo animado de un personaje con la boca abierta&#10;&#10;Descripción generada automáticamente con confianza baja">
            <a:extLst>
              <a:ext uri="{FF2B5EF4-FFF2-40B4-BE49-F238E27FC236}">
                <a16:creationId xmlns:a16="http://schemas.microsoft.com/office/drawing/2014/main" id="{281499E2-554F-1C0D-C9AB-604AC0DDE72E}"/>
              </a:ext>
            </a:extLst>
          </p:cNvPr>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9" name="Imagen 8" descr="Cabeza y torso de un hombre con sombrero&#10;&#10;Descripción generada automáticamente">
            <a:extLst>
              <a:ext uri="{FF2B5EF4-FFF2-40B4-BE49-F238E27FC236}">
                <a16:creationId xmlns:a16="http://schemas.microsoft.com/office/drawing/2014/main" id="{D465D03F-CE67-32B2-B6DF-64C4DFA459CE}"/>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10" name="CuadroTexto 9">
            <a:extLst>
              <a:ext uri="{FF2B5EF4-FFF2-40B4-BE49-F238E27FC236}">
                <a16:creationId xmlns:a16="http://schemas.microsoft.com/office/drawing/2014/main" id="{6FC73949-6455-30DD-7266-046E4CF58C70}"/>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1" name="Imagen 10" descr="Dibujo animado de un personaje con la boca abierta&#10;&#10;El contenido generado por IA puede ser incorrecto.">
            <a:extLst>
              <a:ext uri="{FF2B5EF4-FFF2-40B4-BE49-F238E27FC236}">
                <a16:creationId xmlns:a16="http://schemas.microsoft.com/office/drawing/2014/main" id="{84DCC501-DD04-AD2E-4FFA-7600CA2714AE}"/>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3066129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9D6F7320-31B3-059D-3172-F6025A8BFD36}"/>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24415C52-10D2-043A-6762-15CD76CBC6F9}"/>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819449CD-3D00-842C-F90A-23AD6C921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A4F14FE3-8E43-0925-AAE2-7B1373F37CB9}"/>
              </a:ext>
            </a:extLst>
          </p:cNvPr>
          <p:cNvSpPr txBox="1">
            <a:spLocks/>
          </p:cNvSpPr>
          <p:nvPr/>
        </p:nvSpPr>
        <p:spPr>
          <a:xfrm>
            <a:off x="852487" y="6302047"/>
            <a:ext cx="3324225"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D Cannon (1991)</a:t>
            </a:r>
          </a:p>
        </p:txBody>
      </p:sp>
      <p:sp>
        <p:nvSpPr>
          <p:cNvPr id="4" name="Marcador de contenido 2">
            <a:extLst>
              <a:ext uri="{FF2B5EF4-FFF2-40B4-BE49-F238E27FC236}">
                <a16:creationId xmlns:a16="http://schemas.microsoft.com/office/drawing/2014/main" id="{CE77CECC-99A0-2A49-CC54-212906337A43}"/>
              </a:ext>
            </a:extLst>
          </p:cNvPr>
          <p:cNvSpPr txBox="1">
            <a:spLocks/>
          </p:cNvSpPr>
          <p:nvPr/>
        </p:nvSpPr>
        <p:spPr>
          <a:xfrm>
            <a:off x="4471988" y="6302047"/>
            <a:ext cx="34290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Lenny Broberg (1992)</a:t>
            </a:r>
          </a:p>
        </p:txBody>
      </p:sp>
      <p:sp>
        <p:nvSpPr>
          <p:cNvPr id="2" name="Marcador de contenido 2">
            <a:extLst>
              <a:ext uri="{FF2B5EF4-FFF2-40B4-BE49-F238E27FC236}">
                <a16:creationId xmlns:a16="http://schemas.microsoft.com/office/drawing/2014/main" id="{4B570385-774C-387D-1411-060164B5549A}"/>
              </a:ext>
            </a:extLst>
          </p:cNvPr>
          <p:cNvSpPr txBox="1">
            <a:spLocks/>
          </p:cNvSpPr>
          <p:nvPr/>
        </p:nvSpPr>
        <p:spPr>
          <a:xfrm>
            <a:off x="8301037" y="6302047"/>
            <a:ext cx="332422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Henri ten Have (1993)</a:t>
            </a:r>
          </a:p>
        </p:txBody>
      </p:sp>
      <p:pic>
        <p:nvPicPr>
          <p:cNvPr id="14338" name="Picture 2" descr="Henri ten Have">
            <a:extLst>
              <a:ext uri="{FF2B5EF4-FFF2-40B4-BE49-F238E27FC236}">
                <a16:creationId xmlns:a16="http://schemas.microsoft.com/office/drawing/2014/main" id="{9FB59AA7-8E59-8848-7006-82C426696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199"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Lenny Broberg">
            <a:extLst>
              <a:ext uri="{FF2B5EF4-FFF2-40B4-BE49-F238E27FC236}">
                <a16:creationId xmlns:a16="http://schemas.microsoft.com/office/drawing/2014/main" id="{F233A39B-A79A-7D9D-02BC-CBF6211A2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538"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D Cannon">
            <a:extLst>
              <a:ext uri="{FF2B5EF4-FFF2-40B4-BE49-F238E27FC236}">
                <a16:creationId xmlns:a16="http://schemas.microsoft.com/office/drawing/2014/main" id="{91A8A4B1-7752-AA44-7AFE-D2B482E87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649"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Dibujo animado de un personaje con la boca abierta&#10;&#10;Descripción generada automáticamente con confianza baja">
            <a:extLst>
              <a:ext uri="{FF2B5EF4-FFF2-40B4-BE49-F238E27FC236}">
                <a16:creationId xmlns:a16="http://schemas.microsoft.com/office/drawing/2014/main" id="{E5605D25-F5A5-45EC-B1D9-37B73553757F}"/>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9" name="Imagen 8" descr="Cabeza y torso de un hombre con sombrero&#10;&#10;Descripción generada automáticamente">
            <a:extLst>
              <a:ext uri="{FF2B5EF4-FFF2-40B4-BE49-F238E27FC236}">
                <a16:creationId xmlns:a16="http://schemas.microsoft.com/office/drawing/2014/main" id="{9DD05846-A840-2317-C083-DE83F8AB465B}"/>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10" name="CuadroTexto 9">
            <a:extLst>
              <a:ext uri="{FF2B5EF4-FFF2-40B4-BE49-F238E27FC236}">
                <a16:creationId xmlns:a16="http://schemas.microsoft.com/office/drawing/2014/main" id="{76CB75FE-67A9-A839-AC85-180F420D82D9}"/>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1" name="Imagen 10" descr="Dibujo animado de un personaje con la boca abierta&#10;&#10;El contenido generado por IA puede ser incorrecto.">
            <a:extLst>
              <a:ext uri="{FF2B5EF4-FFF2-40B4-BE49-F238E27FC236}">
                <a16:creationId xmlns:a16="http://schemas.microsoft.com/office/drawing/2014/main" id="{C29D40A0-4870-988B-9E8D-D1DF51AE02AF}"/>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457401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5267570C-686C-6862-0ACD-2898D3F0B8E2}"/>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8E8DBE8A-C1E1-E9FA-C4A4-63D4DF2EBD70}"/>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CB592531-4CC2-A07F-2DD6-8D5086A49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C00B5190-959B-D587-4DE8-71A5A7135B52}"/>
              </a:ext>
            </a:extLst>
          </p:cNvPr>
          <p:cNvSpPr txBox="1">
            <a:spLocks/>
          </p:cNvSpPr>
          <p:nvPr/>
        </p:nvSpPr>
        <p:spPr>
          <a:xfrm>
            <a:off x="781050" y="6302047"/>
            <a:ext cx="3324225"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Jeff Tucker (1994)</a:t>
            </a:r>
          </a:p>
        </p:txBody>
      </p:sp>
      <p:sp>
        <p:nvSpPr>
          <p:cNvPr id="4" name="Marcador de contenido 2">
            <a:extLst>
              <a:ext uri="{FF2B5EF4-FFF2-40B4-BE49-F238E27FC236}">
                <a16:creationId xmlns:a16="http://schemas.microsoft.com/office/drawing/2014/main" id="{5A5A9397-26BD-4719-CA2C-234AFEF1646B}"/>
              </a:ext>
            </a:extLst>
          </p:cNvPr>
          <p:cNvSpPr txBox="1">
            <a:spLocks/>
          </p:cNvSpPr>
          <p:nvPr/>
        </p:nvSpPr>
        <p:spPr>
          <a:xfrm>
            <a:off x="4400551" y="6302047"/>
            <a:ext cx="34290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Larry Everett (1995)</a:t>
            </a:r>
          </a:p>
        </p:txBody>
      </p:sp>
      <p:sp>
        <p:nvSpPr>
          <p:cNvPr id="2" name="Marcador de contenido 2">
            <a:extLst>
              <a:ext uri="{FF2B5EF4-FFF2-40B4-BE49-F238E27FC236}">
                <a16:creationId xmlns:a16="http://schemas.microsoft.com/office/drawing/2014/main" id="{F353AAB7-4700-3AE6-CDDB-0B80DE351D2C}"/>
              </a:ext>
            </a:extLst>
          </p:cNvPr>
          <p:cNvSpPr txBox="1">
            <a:spLocks/>
          </p:cNvSpPr>
          <p:nvPr/>
        </p:nvSpPr>
        <p:spPr>
          <a:xfrm>
            <a:off x="8229600" y="6302047"/>
            <a:ext cx="332422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Joe Gallagher (1996)</a:t>
            </a:r>
          </a:p>
        </p:txBody>
      </p:sp>
      <p:pic>
        <p:nvPicPr>
          <p:cNvPr id="13314" name="Picture 2" descr="Joe Gallagher">
            <a:extLst>
              <a:ext uri="{FF2B5EF4-FFF2-40B4-BE49-F238E27FC236}">
                <a16:creationId xmlns:a16="http://schemas.microsoft.com/office/drawing/2014/main" id="{E39249AE-7950-B506-2749-9FF56036D8A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386762"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Larry Everett">
            <a:extLst>
              <a:ext uri="{FF2B5EF4-FFF2-40B4-BE49-F238E27FC236}">
                <a16:creationId xmlns:a16="http://schemas.microsoft.com/office/drawing/2014/main" id="{43E45850-7D4D-F019-E735-D45991D015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610101"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Jeff Tucker">
            <a:extLst>
              <a:ext uri="{FF2B5EF4-FFF2-40B4-BE49-F238E27FC236}">
                <a16:creationId xmlns:a16="http://schemas.microsoft.com/office/drawing/2014/main" id="{5BC45D43-C1F9-6441-CD7C-BAF2261912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8212" y="1472872"/>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Dibujo animado de un personaje con la boca abierta&#10;&#10;Descripción generada automáticamente con confianza baja">
            <a:extLst>
              <a:ext uri="{FF2B5EF4-FFF2-40B4-BE49-F238E27FC236}">
                <a16:creationId xmlns:a16="http://schemas.microsoft.com/office/drawing/2014/main" id="{1719F756-F9AD-6135-79AD-DDAB731539C5}"/>
              </a:ext>
            </a:extLst>
          </p:cNvPr>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9" name="Imagen 8" descr="Cabeza y torso de un hombre con sombrero&#10;&#10;Descripción generada automáticamente">
            <a:extLst>
              <a:ext uri="{FF2B5EF4-FFF2-40B4-BE49-F238E27FC236}">
                <a16:creationId xmlns:a16="http://schemas.microsoft.com/office/drawing/2014/main" id="{FADCEA39-C8D5-47DA-4044-4D6F80B8BEE1}"/>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10" name="CuadroTexto 9">
            <a:extLst>
              <a:ext uri="{FF2B5EF4-FFF2-40B4-BE49-F238E27FC236}">
                <a16:creationId xmlns:a16="http://schemas.microsoft.com/office/drawing/2014/main" id="{38D074FF-D043-7042-407D-A7BA25821535}"/>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1" name="Imagen 10" descr="Dibujo animado de un personaje con la boca abierta&#10;&#10;El contenido generado por IA puede ser incorrecto.">
            <a:extLst>
              <a:ext uri="{FF2B5EF4-FFF2-40B4-BE49-F238E27FC236}">
                <a16:creationId xmlns:a16="http://schemas.microsoft.com/office/drawing/2014/main" id="{A542D016-7372-E719-6145-DE2153D65156}"/>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3013148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9ACCBB4D-64AD-2B0C-A0C9-83F38B2614D1}"/>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E35C107B-38F3-FA7E-676C-0164588853C2}"/>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3C4DB38E-F1C3-4C14-D395-82C4EA3EF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C11742C2-1671-0456-FAAA-C8C5704383E9}"/>
              </a:ext>
            </a:extLst>
          </p:cNvPr>
          <p:cNvSpPr txBox="1">
            <a:spLocks/>
          </p:cNvSpPr>
          <p:nvPr/>
        </p:nvSpPr>
        <p:spPr>
          <a:xfrm>
            <a:off x="852487" y="6302048"/>
            <a:ext cx="3324225"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Kevin </a:t>
            </a:r>
            <a:r>
              <a:rPr lang="en-US" sz="2000" b="1" dirty="0" err="1">
                <a:solidFill>
                  <a:schemeClr val="bg1"/>
                </a:solidFill>
                <a:latin typeface="Arial" panose="020B0604020202020204" pitchFamily="34" charset="0"/>
              </a:rPr>
              <a:t>Cwayna</a:t>
            </a:r>
            <a:r>
              <a:rPr lang="en-US" sz="2000" b="1" dirty="0">
                <a:solidFill>
                  <a:schemeClr val="bg1"/>
                </a:solidFill>
                <a:latin typeface="Arial" panose="020B0604020202020204" pitchFamily="34" charset="0"/>
              </a:rPr>
              <a:t> (1997)</a:t>
            </a:r>
          </a:p>
        </p:txBody>
      </p:sp>
      <p:sp>
        <p:nvSpPr>
          <p:cNvPr id="4" name="Marcador de contenido 2">
            <a:extLst>
              <a:ext uri="{FF2B5EF4-FFF2-40B4-BE49-F238E27FC236}">
                <a16:creationId xmlns:a16="http://schemas.microsoft.com/office/drawing/2014/main" id="{9F3EABF3-4D5A-B58D-BD05-709BD9B2618B}"/>
              </a:ext>
            </a:extLst>
          </p:cNvPr>
          <p:cNvSpPr txBox="1">
            <a:spLocks/>
          </p:cNvSpPr>
          <p:nvPr/>
        </p:nvSpPr>
        <p:spPr>
          <a:xfrm>
            <a:off x="4471988" y="6302048"/>
            <a:ext cx="34290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Tony Mills (1998)</a:t>
            </a:r>
          </a:p>
        </p:txBody>
      </p:sp>
      <p:sp>
        <p:nvSpPr>
          <p:cNvPr id="2" name="Marcador de contenido 2">
            <a:extLst>
              <a:ext uri="{FF2B5EF4-FFF2-40B4-BE49-F238E27FC236}">
                <a16:creationId xmlns:a16="http://schemas.microsoft.com/office/drawing/2014/main" id="{B1F10578-C562-26E0-5206-A64C360B3A38}"/>
              </a:ext>
            </a:extLst>
          </p:cNvPr>
          <p:cNvSpPr txBox="1">
            <a:spLocks/>
          </p:cNvSpPr>
          <p:nvPr/>
        </p:nvSpPr>
        <p:spPr>
          <a:xfrm>
            <a:off x="8301037" y="6302048"/>
            <a:ext cx="332422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Bruce </a:t>
            </a:r>
            <a:r>
              <a:rPr lang="en-US" sz="2000" b="1" dirty="0" err="1">
                <a:solidFill>
                  <a:schemeClr val="bg1"/>
                </a:solidFill>
                <a:latin typeface="Arial" panose="020B0604020202020204" pitchFamily="34" charset="0"/>
              </a:rPr>
              <a:t>Chopnik</a:t>
            </a:r>
            <a:r>
              <a:rPr lang="en-US" sz="2000" b="1" dirty="0">
                <a:solidFill>
                  <a:schemeClr val="bg1"/>
                </a:solidFill>
                <a:latin typeface="Arial" panose="020B0604020202020204" pitchFamily="34" charset="0"/>
              </a:rPr>
              <a:t> (1999)</a:t>
            </a:r>
          </a:p>
        </p:txBody>
      </p:sp>
      <p:pic>
        <p:nvPicPr>
          <p:cNvPr id="12290" name="Picture 2" descr="Bruce Chopnik">
            <a:extLst>
              <a:ext uri="{FF2B5EF4-FFF2-40B4-BE49-F238E27FC236}">
                <a16:creationId xmlns:a16="http://schemas.microsoft.com/office/drawing/2014/main" id="{A5348C39-AD79-8B20-F1CC-5076BC151A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458199" y="1417241"/>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ony Mills">
            <a:extLst>
              <a:ext uri="{FF2B5EF4-FFF2-40B4-BE49-F238E27FC236}">
                <a16:creationId xmlns:a16="http://schemas.microsoft.com/office/drawing/2014/main" id="{050522F6-0AE2-BAF9-F223-2ACEA8F46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538" y="1417241"/>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Kevin Cwayna">
            <a:extLst>
              <a:ext uri="{FF2B5EF4-FFF2-40B4-BE49-F238E27FC236}">
                <a16:creationId xmlns:a16="http://schemas.microsoft.com/office/drawing/2014/main" id="{B0D8EC23-90BB-4CEC-12CA-60A5EAD82E4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09649"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Dibujo animado de un personaje con la boca abierta&#10;&#10;Descripción generada automáticamente con confianza baja">
            <a:extLst>
              <a:ext uri="{FF2B5EF4-FFF2-40B4-BE49-F238E27FC236}">
                <a16:creationId xmlns:a16="http://schemas.microsoft.com/office/drawing/2014/main" id="{8CEC4263-38FD-40AE-0BD1-E3F662208385}"/>
              </a:ext>
            </a:extLst>
          </p:cNvPr>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9" name="Imagen 8" descr="Cabeza y torso de un hombre con sombrero&#10;&#10;Descripción generada automáticamente">
            <a:extLst>
              <a:ext uri="{FF2B5EF4-FFF2-40B4-BE49-F238E27FC236}">
                <a16:creationId xmlns:a16="http://schemas.microsoft.com/office/drawing/2014/main" id="{DFF1D041-ABD9-1A85-9279-871B6AA4D529}"/>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10" name="CuadroTexto 9">
            <a:extLst>
              <a:ext uri="{FF2B5EF4-FFF2-40B4-BE49-F238E27FC236}">
                <a16:creationId xmlns:a16="http://schemas.microsoft.com/office/drawing/2014/main" id="{B1595686-B452-FA55-B4C8-5969611C2081}"/>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5" name="Imagen 14" descr="Dibujo animado de un personaje con la boca abierta&#10;&#10;El contenido generado por IA puede ser incorrecto.">
            <a:extLst>
              <a:ext uri="{FF2B5EF4-FFF2-40B4-BE49-F238E27FC236}">
                <a16:creationId xmlns:a16="http://schemas.microsoft.com/office/drawing/2014/main" id="{7585445B-566F-479C-B60A-4294E19B8EA1}"/>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508080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2FED1A83-E65B-BEA6-09F5-5224ACC141D9}"/>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905A1B16-96C3-4609-CF2F-A2E1FF21E1CD}"/>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038E90BF-701F-933B-9DEA-65A0826F4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9516DC57-95B3-3369-C76D-F7A8E64C5514}"/>
              </a:ext>
            </a:extLst>
          </p:cNvPr>
          <p:cNvSpPr txBox="1">
            <a:spLocks/>
          </p:cNvSpPr>
          <p:nvPr/>
        </p:nvSpPr>
        <p:spPr>
          <a:xfrm>
            <a:off x="771525" y="6302047"/>
            <a:ext cx="3324225"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Mike Taylor (2000)</a:t>
            </a:r>
          </a:p>
        </p:txBody>
      </p:sp>
      <p:sp>
        <p:nvSpPr>
          <p:cNvPr id="4" name="Marcador de contenido 2">
            <a:extLst>
              <a:ext uri="{FF2B5EF4-FFF2-40B4-BE49-F238E27FC236}">
                <a16:creationId xmlns:a16="http://schemas.microsoft.com/office/drawing/2014/main" id="{5C68CF0A-79EB-7222-5C52-A81E8ACE2CA9}"/>
              </a:ext>
            </a:extLst>
          </p:cNvPr>
          <p:cNvSpPr txBox="1">
            <a:spLocks/>
          </p:cNvSpPr>
          <p:nvPr/>
        </p:nvSpPr>
        <p:spPr>
          <a:xfrm>
            <a:off x="4391026" y="6302047"/>
            <a:ext cx="34290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Stefan Müller (2001)</a:t>
            </a:r>
          </a:p>
        </p:txBody>
      </p:sp>
      <p:sp>
        <p:nvSpPr>
          <p:cNvPr id="2" name="Marcador de contenido 2">
            <a:extLst>
              <a:ext uri="{FF2B5EF4-FFF2-40B4-BE49-F238E27FC236}">
                <a16:creationId xmlns:a16="http://schemas.microsoft.com/office/drawing/2014/main" id="{43886AEA-356C-78A9-ED0F-298327D2C44D}"/>
              </a:ext>
            </a:extLst>
          </p:cNvPr>
          <p:cNvSpPr txBox="1">
            <a:spLocks/>
          </p:cNvSpPr>
          <p:nvPr/>
        </p:nvSpPr>
        <p:spPr>
          <a:xfrm>
            <a:off x="8220075" y="6302047"/>
            <a:ext cx="332422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Stephen Weber (2002)</a:t>
            </a:r>
          </a:p>
        </p:txBody>
      </p:sp>
      <p:pic>
        <p:nvPicPr>
          <p:cNvPr id="11266" name="Picture 2" descr="Stephen Weber">
            <a:extLst>
              <a:ext uri="{FF2B5EF4-FFF2-40B4-BE49-F238E27FC236}">
                <a16:creationId xmlns:a16="http://schemas.microsoft.com/office/drawing/2014/main" id="{EDAED0DD-22F0-E3A1-3869-E19F035B089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377237"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tefan Müller">
            <a:extLst>
              <a:ext uri="{FF2B5EF4-FFF2-40B4-BE49-F238E27FC236}">
                <a16:creationId xmlns:a16="http://schemas.microsoft.com/office/drawing/2014/main" id="{FE454B01-2001-3C79-DD7F-988D63F2D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576"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Mike Taylor">
            <a:extLst>
              <a:ext uri="{FF2B5EF4-FFF2-40B4-BE49-F238E27FC236}">
                <a16:creationId xmlns:a16="http://schemas.microsoft.com/office/drawing/2014/main" id="{C69B249B-665B-F84E-DE87-F2DA233304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687"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Dibujo animado de un personaje con la boca abierta&#10;&#10;Descripción generada automáticamente con confianza baja">
            <a:extLst>
              <a:ext uri="{FF2B5EF4-FFF2-40B4-BE49-F238E27FC236}">
                <a16:creationId xmlns:a16="http://schemas.microsoft.com/office/drawing/2014/main" id="{EB14AE0F-B613-9791-37B0-B6C2F97880A7}"/>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9" name="Imagen 8" descr="Cabeza y torso de un hombre con sombrero&#10;&#10;Descripción generada automáticamente">
            <a:extLst>
              <a:ext uri="{FF2B5EF4-FFF2-40B4-BE49-F238E27FC236}">
                <a16:creationId xmlns:a16="http://schemas.microsoft.com/office/drawing/2014/main" id="{EB738F15-D552-74AC-78E0-71AE3103A234}"/>
              </a:ext>
            </a:extLst>
          </p:cNvPr>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10" name="CuadroTexto 9">
            <a:extLst>
              <a:ext uri="{FF2B5EF4-FFF2-40B4-BE49-F238E27FC236}">
                <a16:creationId xmlns:a16="http://schemas.microsoft.com/office/drawing/2014/main" id="{2BFC63FF-1236-6FCC-DB91-0F83EF745057}"/>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1" name="Imagen 10" descr="Dibujo animado de un personaje con la boca abierta&#10;&#10;El contenido generado por IA puede ser incorrecto.">
            <a:extLst>
              <a:ext uri="{FF2B5EF4-FFF2-40B4-BE49-F238E27FC236}">
                <a16:creationId xmlns:a16="http://schemas.microsoft.com/office/drawing/2014/main" id="{AF028148-824B-0E87-C3C9-F4B1348A7A5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486987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475E90BE-E821-93BF-4A56-1A36E3D2762C}"/>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89744B36-75F8-250A-5564-4B49E9606288}"/>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2115E16A-008F-0C61-3C23-A00C0E2DC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238C2C33-752B-91AC-86A8-657F538F003A}"/>
              </a:ext>
            </a:extLst>
          </p:cNvPr>
          <p:cNvSpPr txBox="1">
            <a:spLocks/>
          </p:cNvSpPr>
          <p:nvPr/>
        </p:nvSpPr>
        <p:spPr>
          <a:xfrm>
            <a:off x="852487" y="6302047"/>
            <a:ext cx="3324225"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John </a:t>
            </a:r>
            <a:r>
              <a:rPr lang="en-US" sz="2000" b="1" dirty="0" err="1">
                <a:solidFill>
                  <a:schemeClr val="bg1"/>
                </a:solidFill>
                <a:latin typeface="Arial" panose="020B0604020202020204" pitchFamily="34" charset="0"/>
              </a:rPr>
              <a:t>Pendal</a:t>
            </a:r>
            <a:r>
              <a:rPr lang="en-US" sz="2000" b="1" dirty="0">
                <a:solidFill>
                  <a:schemeClr val="bg1"/>
                </a:solidFill>
                <a:latin typeface="Arial" panose="020B0604020202020204" pitchFamily="34" charset="0"/>
              </a:rPr>
              <a:t> (2003)</a:t>
            </a:r>
          </a:p>
        </p:txBody>
      </p:sp>
      <p:sp>
        <p:nvSpPr>
          <p:cNvPr id="4" name="Marcador de contenido 2">
            <a:extLst>
              <a:ext uri="{FF2B5EF4-FFF2-40B4-BE49-F238E27FC236}">
                <a16:creationId xmlns:a16="http://schemas.microsoft.com/office/drawing/2014/main" id="{E35A30AD-6D14-7ABB-253B-B4F128C62A04}"/>
              </a:ext>
            </a:extLst>
          </p:cNvPr>
          <p:cNvSpPr txBox="1">
            <a:spLocks/>
          </p:cNvSpPr>
          <p:nvPr/>
        </p:nvSpPr>
        <p:spPr>
          <a:xfrm>
            <a:off x="4471988" y="6302047"/>
            <a:ext cx="34290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Jason Hendrix (2004)</a:t>
            </a:r>
          </a:p>
        </p:txBody>
      </p:sp>
      <p:sp>
        <p:nvSpPr>
          <p:cNvPr id="2" name="Marcador de contenido 2">
            <a:extLst>
              <a:ext uri="{FF2B5EF4-FFF2-40B4-BE49-F238E27FC236}">
                <a16:creationId xmlns:a16="http://schemas.microsoft.com/office/drawing/2014/main" id="{4BFAAF9E-990E-65CB-1331-37170DA2B06F}"/>
              </a:ext>
            </a:extLst>
          </p:cNvPr>
          <p:cNvSpPr txBox="1">
            <a:spLocks/>
          </p:cNvSpPr>
          <p:nvPr/>
        </p:nvSpPr>
        <p:spPr>
          <a:xfrm>
            <a:off x="8301037" y="6302047"/>
            <a:ext cx="332422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Michael </a:t>
            </a:r>
            <a:r>
              <a:rPr lang="en-US" sz="2000" b="1" dirty="0" err="1">
                <a:solidFill>
                  <a:schemeClr val="bg1"/>
                </a:solidFill>
                <a:latin typeface="Arial" panose="020B0604020202020204" pitchFamily="34" charset="0"/>
              </a:rPr>
              <a:t>Egdes</a:t>
            </a:r>
            <a:r>
              <a:rPr lang="en-US" sz="2000" b="1" dirty="0">
                <a:solidFill>
                  <a:schemeClr val="bg1"/>
                </a:solidFill>
                <a:latin typeface="Arial" panose="020B0604020202020204" pitchFamily="34" charset="0"/>
              </a:rPr>
              <a:t> (2005)</a:t>
            </a:r>
          </a:p>
        </p:txBody>
      </p:sp>
      <p:pic>
        <p:nvPicPr>
          <p:cNvPr id="10242" name="Picture 2" descr="Michael Egdes">
            <a:extLst>
              <a:ext uri="{FF2B5EF4-FFF2-40B4-BE49-F238E27FC236}">
                <a16:creationId xmlns:a16="http://schemas.microsoft.com/office/drawing/2014/main" id="{BB102AF2-C834-06F4-AC94-781AB1AB1D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458199"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Jason Hendrix">
            <a:extLst>
              <a:ext uri="{FF2B5EF4-FFF2-40B4-BE49-F238E27FC236}">
                <a16:creationId xmlns:a16="http://schemas.microsoft.com/office/drawing/2014/main" id="{FA5826B7-3187-EA8B-AC39-1ED052E81A9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681538"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John Pendal">
            <a:extLst>
              <a:ext uri="{FF2B5EF4-FFF2-40B4-BE49-F238E27FC236}">
                <a16:creationId xmlns:a16="http://schemas.microsoft.com/office/drawing/2014/main" id="{B49605BE-29E8-9930-B6A6-DF466EFE6F0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09649" y="1445056"/>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Dibujo animado de un personaje con la boca abierta&#10;&#10;Descripción generada automáticamente con confianza baja">
            <a:extLst>
              <a:ext uri="{FF2B5EF4-FFF2-40B4-BE49-F238E27FC236}">
                <a16:creationId xmlns:a16="http://schemas.microsoft.com/office/drawing/2014/main" id="{6CEBD13E-87B3-0753-42E2-A6F84479CF47}"/>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9" name="Imagen 8" descr="Cabeza y torso de un hombre con sombrero&#10;&#10;Descripción generada automáticamente">
            <a:extLst>
              <a:ext uri="{FF2B5EF4-FFF2-40B4-BE49-F238E27FC236}">
                <a16:creationId xmlns:a16="http://schemas.microsoft.com/office/drawing/2014/main" id="{22EEEDB2-C60A-0300-FDB4-A4C15EE9A8C6}"/>
              </a:ext>
            </a:extLst>
          </p:cNvPr>
          <p:cNvPicPr>
            <a:picLocks noChangeAspect="1"/>
          </p:cNvPicPr>
          <p:nvPr/>
        </p:nvPicPr>
        <p:blipFill>
          <a:blip r:embed="rId10">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10" name="CuadroTexto 9">
            <a:extLst>
              <a:ext uri="{FF2B5EF4-FFF2-40B4-BE49-F238E27FC236}">
                <a16:creationId xmlns:a16="http://schemas.microsoft.com/office/drawing/2014/main" id="{A4E505EC-AA5F-7408-F4FE-908F9C966D53}"/>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1" name="Imagen 10" descr="Dibujo animado de un personaje con la boca abierta&#10;&#10;El contenido generado por IA puede ser incorrecto.">
            <a:extLst>
              <a:ext uri="{FF2B5EF4-FFF2-40B4-BE49-F238E27FC236}">
                <a16:creationId xmlns:a16="http://schemas.microsoft.com/office/drawing/2014/main" id="{C8066C60-48A6-762D-A909-A7C73075FE62}"/>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4105806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66BC9032-674C-6D8C-7ED4-F3556C8187A0}"/>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F98B9583-899D-D68F-193F-D12B0D4CAED1}"/>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E668E61F-74CE-9B93-8EA6-69D359702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5F16E53D-BBDC-42F8-A9FF-9503EFF62A2D}"/>
              </a:ext>
            </a:extLst>
          </p:cNvPr>
          <p:cNvSpPr txBox="1">
            <a:spLocks/>
          </p:cNvSpPr>
          <p:nvPr/>
        </p:nvSpPr>
        <p:spPr>
          <a:xfrm>
            <a:off x="852487" y="6302047"/>
            <a:ext cx="3324225"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Bo </a:t>
            </a:r>
            <a:r>
              <a:rPr lang="en-US" sz="2000" b="1" dirty="0" err="1">
                <a:solidFill>
                  <a:schemeClr val="bg1"/>
                </a:solidFill>
                <a:latin typeface="Arial" panose="020B0604020202020204" pitchFamily="34" charset="0"/>
              </a:rPr>
              <a:t>Ladashevska</a:t>
            </a:r>
            <a:r>
              <a:rPr lang="en-US" sz="2000" b="1" dirty="0">
                <a:solidFill>
                  <a:schemeClr val="bg1"/>
                </a:solidFill>
                <a:latin typeface="Arial" panose="020B0604020202020204" pitchFamily="34" charset="0"/>
              </a:rPr>
              <a:t> (2006)</a:t>
            </a:r>
          </a:p>
        </p:txBody>
      </p:sp>
      <p:sp>
        <p:nvSpPr>
          <p:cNvPr id="4" name="Marcador de contenido 2">
            <a:extLst>
              <a:ext uri="{FF2B5EF4-FFF2-40B4-BE49-F238E27FC236}">
                <a16:creationId xmlns:a16="http://schemas.microsoft.com/office/drawing/2014/main" id="{DDBC7C80-3D4A-096D-6F35-C3C58AD6DA6E}"/>
              </a:ext>
            </a:extLst>
          </p:cNvPr>
          <p:cNvSpPr txBox="1">
            <a:spLocks/>
          </p:cNvSpPr>
          <p:nvPr/>
        </p:nvSpPr>
        <p:spPr>
          <a:xfrm>
            <a:off x="4471988" y="6302047"/>
            <a:ext cx="34290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Mikel </a:t>
            </a:r>
            <a:r>
              <a:rPr lang="en-US" sz="2000" b="1" dirty="0" err="1">
                <a:solidFill>
                  <a:schemeClr val="bg1"/>
                </a:solidFill>
                <a:latin typeface="Arial" panose="020B0604020202020204" pitchFamily="34" charset="0"/>
              </a:rPr>
              <a:t>Gerle</a:t>
            </a:r>
            <a:r>
              <a:rPr lang="en-US" sz="2000" b="1" dirty="0">
                <a:solidFill>
                  <a:schemeClr val="bg1"/>
                </a:solidFill>
                <a:latin typeface="Arial" panose="020B0604020202020204" pitchFamily="34" charset="0"/>
              </a:rPr>
              <a:t> (2007)</a:t>
            </a:r>
          </a:p>
        </p:txBody>
      </p:sp>
      <p:sp>
        <p:nvSpPr>
          <p:cNvPr id="2" name="Marcador de contenido 2">
            <a:extLst>
              <a:ext uri="{FF2B5EF4-FFF2-40B4-BE49-F238E27FC236}">
                <a16:creationId xmlns:a16="http://schemas.microsoft.com/office/drawing/2014/main" id="{D1EE5745-D797-205A-BC67-648F58F8DA47}"/>
              </a:ext>
            </a:extLst>
          </p:cNvPr>
          <p:cNvSpPr txBox="1">
            <a:spLocks/>
          </p:cNvSpPr>
          <p:nvPr/>
        </p:nvSpPr>
        <p:spPr>
          <a:xfrm>
            <a:off x="8301037" y="6302047"/>
            <a:ext cx="332422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Gary </a:t>
            </a:r>
            <a:r>
              <a:rPr lang="en-US" sz="2000" b="1" dirty="0" err="1">
                <a:solidFill>
                  <a:schemeClr val="bg1"/>
                </a:solidFill>
                <a:latin typeface="Arial" panose="020B0604020202020204" pitchFamily="34" charset="0"/>
              </a:rPr>
              <a:t>Iriza</a:t>
            </a:r>
            <a:r>
              <a:rPr lang="en-US" sz="2000" b="1" dirty="0">
                <a:solidFill>
                  <a:schemeClr val="bg1"/>
                </a:solidFill>
                <a:latin typeface="Arial" panose="020B0604020202020204" pitchFamily="34" charset="0"/>
              </a:rPr>
              <a:t> (2008)</a:t>
            </a:r>
          </a:p>
        </p:txBody>
      </p:sp>
      <p:pic>
        <p:nvPicPr>
          <p:cNvPr id="9218" name="Picture 2" descr="Gary Iriza">
            <a:extLst>
              <a:ext uri="{FF2B5EF4-FFF2-40B4-BE49-F238E27FC236}">
                <a16:creationId xmlns:a16="http://schemas.microsoft.com/office/drawing/2014/main" id="{AC696F12-5056-E93F-34AD-7F256CAC95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458199"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ikel Gerle">
            <a:extLst>
              <a:ext uri="{FF2B5EF4-FFF2-40B4-BE49-F238E27FC236}">
                <a16:creationId xmlns:a16="http://schemas.microsoft.com/office/drawing/2014/main" id="{81767106-404E-8DBB-0CF2-9434FF8B3A4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6772" t="22979" r="4114"/>
          <a:stretch/>
        </p:blipFill>
        <p:spPr bwMode="auto">
          <a:xfrm>
            <a:off x="4667249" y="1577803"/>
            <a:ext cx="2886075" cy="450804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o Ladashevska">
            <a:extLst>
              <a:ext uri="{FF2B5EF4-FFF2-40B4-BE49-F238E27FC236}">
                <a16:creationId xmlns:a16="http://schemas.microsoft.com/office/drawing/2014/main" id="{C05393A1-52A6-8128-0221-835C6F0C5BD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09649"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Dibujo animado de un personaje con la boca abierta&#10;&#10;Descripción generada automáticamente con confianza baja">
            <a:extLst>
              <a:ext uri="{FF2B5EF4-FFF2-40B4-BE49-F238E27FC236}">
                <a16:creationId xmlns:a16="http://schemas.microsoft.com/office/drawing/2014/main" id="{9C0D0830-431D-AA4D-3E69-55A8C4B1E5BB}"/>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9" name="Imagen 8" descr="Cabeza y torso de un hombre con sombrero&#10;&#10;Descripción generada automáticamente">
            <a:extLst>
              <a:ext uri="{FF2B5EF4-FFF2-40B4-BE49-F238E27FC236}">
                <a16:creationId xmlns:a16="http://schemas.microsoft.com/office/drawing/2014/main" id="{5C421CA5-904F-09C1-7DBA-67E48FE0A4A6}"/>
              </a:ext>
            </a:extLst>
          </p:cNvPr>
          <p:cNvPicPr>
            <a:picLocks noChangeAspect="1"/>
          </p:cNvPicPr>
          <p:nvPr/>
        </p:nvPicPr>
        <p:blipFill>
          <a:blip r:embed="rId10">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10" name="CuadroTexto 9">
            <a:extLst>
              <a:ext uri="{FF2B5EF4-FFF2-40B4-BE49-F238E27FC236}">
                <a16:creationId xmlns:a16="http://schemas.microsoft.com/office/drawing/2014/main" id="{8906DF40-FE75-143E-DDA6-AEC80D25C60C}"/>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1" name="Imagen 10" descr="Dibujo animado de un personaje con la boca abierta&#10;&#10;El contenido generado por IA puede ser incorrecto.">
            <a:extLst>
              <a:ext uri="{FF2B5EF4-FFF2-40B4-BE49-F238E27FC236}">
                <a16:creationId xmlns:a16="http://schemas.microsoft.com/office/drawing/2014/main" id="{9AFDDD9E-996A-0297-70CC-314195CE1457}"/>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3318823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26F8639E-5F90-54EA-1E55-E0BD9AF510E0}"/>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B8F606A0-FA59-C04F-A614-2BCD05E784AA}"/>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2F3D5B16-676F-14B7-DAF2-DB7D7464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1A19F86D-475C-201B-9C08-917CA1ADECC1}"/>
              </a:ext>
            </a:extLst>
          </p:cNvPr>
          <p:cNvSpPr txBox="1">
            <a:spLocks/>
          </p:cNvSpPr>
          <p:nvPr/>
        </p:nvSpPr>
        <p:spPr>
          <a:xfrm>
            <a:off x="852487" y="6302806"/>
            <a:ext cx="3324225"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Jeffrey Payne (2009)</a:t>
            </a:r>
          </a:p>
        </p:txBody>
      </p:sp>
      <p:sp>
        <p:nvSpPr>
          <p:cNvPr id="4" name="Marcador de contenido 2">
            <a:extLst>
              <a:ext uri="{FF2B5EF4-FFF2-40B4-BE49-F238E27FC236}">
                <a16:creationId xmlns:a16="http://schemas.microsoft.com/office/drawing/2014/main" id="{67C27545-E4B3-3A6E-CAF2-E2D75C948336}"/>
              </a:ext>
            </a:extLst>
          </p:cNvPr>
          <p:cNvSpPr txBox="1">
            <a:spLocks/>
          </p:cNvSpPr>
          <p:nvPr/>
        </p:nvSpPr>
        <p:spPr>
          <a:xfrm>
            <a:off x="4471988" y="6302806"/>
            <a:ext cx="34290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Tyler McCormick (2010)</a:t>
            </a:r>
          </a:p>
        </p:txBody>
      </p:sp>
      <p:sp>
        <p:nvSpPr>
          <p:cNvPr id="2" name="Marcador de contenido 2">
            <a:extLst>
              <a:ext uri="{FF2B5EF4-FFF2-40B4-BE49-F238E27FC236}">
                <a16:creationId xmlns:a16="http://schemas.microsoft.com/office/drawing/2014/main" id="{6D9560B4-51BD-7366-9CF7-0F92693C0874}"/>
              </a:ext>
            </a:extLst>
          </p:cNvPr>
          <p:cNvSpPr txBox="1">
            <a:spLocks/>
          </p:cNvSpPr>
          <p:nvPr/>
        </p:nvSpPr>
        <p:spPr>
          <a:xfrm>
            <a:off x="8301037" y="6302806"/>
            <a:ext cx="332422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Eric </a:t>
            </a:r>
            <a:r>
              <a:rPr lang="en-US" sz="2000" b="1" dirty="0" err="1">
                <a:solidFill>
                  <a:schemeClr val="bg1"/>
                </a:solidFill>
                <a:latin typeface="Arial" panose="020B0604020202020204" pitchFamily="34" charset="0"/>
              </a:rPr>
              <a:t>Guttierez</a:t>
            </a:r>
            <a:r>
              <a:rPr lang="en-US" sz="2000" b="1" dirty="0">
                <a:solidFill>
                  <a:schemeClr val="bg1"/>
                </a:solidFill>
                <a:latin typeface="Arial" panose="020B0604020202020204" pitchFamily="34" charset="0"/>
              </a:rPr>
              <a:t> (2011)</a:t>
            </a:r>
          </a:p>
        </p:txBody>
      </p:sp>
      <p:pic>
        <p:nvPicPr>
          <p:cNvPr id="8194" name="Picture 2" descr="Eric Guttierez">
            <a:extLst>
              <a:ext uri="{FF2B5EF4-FFF2-40B4-BE49-F238E27FC236}">
                <a16:creationId xmlns:a16="http://schemas.microsoft.com/office/drawing/2014/main" id="{E574397F-3737-092A-8ECA-4175D13A68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458199" y="1417999"/>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yler McCormick">
            <a:extLst>
              <a:ext uri="{FF2B5EF4-FFF2-40B4-BE49-F238E27FC236}">
                <a16:creationId xmlns:a16="http://schemas.microsoft.com/office/drawing/2014/main" id="{7491FEE4-B28C-48A9-85F5-2DC0C3C56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538" y="1417999"/>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Jeffrey Payne">
            <a:extLst>
              <a:ext uri="{FF2B5EF4-FFF2-40B4-BE49-F238E27FC236}">
                <a16:creationId xmlns:a16="http://schemas.microsoft.com/office/drawing/2014/main" id="{B6F73BCF-E846-40A5-3A83-9896A825DAA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09649"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Dibujo animado de un personaje con la boca abierta&#10;&#10;Descripción generada automáticamente con confianza baja">
            <a:extLst>
              <a:ext uri="{FF2B5EF4-FFF2-40B4-BE49-F238E27FC236}">
                <a16:creationId xmlns:a16="http://schemas.microsoft.com/office/drawing/2014/main" id="{BF428F9C-AAA4-61BF-55F7-5680456F0ABE}"/>
              </a:ext>
            </a:extLst>
          </p:cNvPr>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9" name="Imagen 8" descr="Cabeza y torso de un hombre con sombrero&#10;&#10;Descripción generada automáticamente">
            <a:extLst>
              <a:ext uri="{FF2B5EF4-FFF2-40B4-BE49-F238E27FC236}">
                <a16:creationId xmlns:a16="http://schemas.microsoft.com/office/drawing/2014/main" id="{187F222B-1F4A-2C6F-CD26-2A034B42DCCE}"/>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10" name="CuadroTexto 9">
            <a:extLst>
              <a:ext uri="{FF2B5EF4-FFF2-40B4-BE49-F238E27FC236}">
                <a16:creationId xmlns:a16="http://schemas.microsoft.com/office/drawing/2014/main" id="{C9763FDB-51B0-4D9E-CD31-905B172C2073}"/>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1" name="Imagen 10" descr="Dibujo animado de un personaje con la boca abierta&#10;&#10;El contenido generado por IA puede ser incorrecto.">
            <a:extLst>
              <a:ext uri="{FF2B5EF4-FFF2-40B4-BE49-F238E27FC236}">
                <a16:creationId xmlns:a16="http://schemas.microsoft.com/office/drawing/2014/main" id="{BD287BCB-F340-B6B2-96F2-66D7FE241C8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2060856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E6FA14A3-538F-D5FA-8E9C-4418DDB5D4A2}"/>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FB7D80E6-4E32-0D40-A208-DEA52D500C28}"/>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5F1D251D-3104-4F6F-C10C-6BC4973E4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7DFF61A9-042F-1BD1-BEAD-6D6E40226232}"/>
              </a:ext>
            </a:extLst>
          </p:cNvPr>
          <p:cNvSpPr txBox="1">
            <a:spLocks/>
          </p:cNvSpPr>
          <p:nvPr/>
        </p:nvSpPr>
        <p:spPr>
          <a:xfrm>
            <a:off x="852487" y="6302048"/>
            <a:ext cx="3324225"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Woody Woodruff (2012)</a:t>
            </a:r>
          </a:p>
        </p:txBody>
      </p:sp>
      <p:sp>
        <p:nvSpPr>
          <p:cNvPr id="4" name="Marcador de contenido 2">
            <a:extLst>
              <a:ext uri="{FF2B5EF4-FFF2-40B4-BE49-F238E27FC236}">
                <a16:creationId xmlns:a16="http://schemas.microsoft.com/office/drawing/2014/main" id="{47AA4C66-A4DE-43D8-5160-CAA967208C8E}"/>
              </a:ext>
            </a:extLst>
          </p:cNvPr>
          <p:cNvSpPr txBox="1">
            <a:spLocks/>
          </p:cNvSpPr>
          <p:nvPr/>
        </p:nvSpPr>
        <p:spPr>
          <a:xfrm>
            <a:off x="4471988" y="6302048"/>
            <a:ext cx="34290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Andy Cross (2013)</a:t>
            </a:r>
          </a:p>
        </p:txBody>
      </p:sp>
      <p:sp>
        <p:nvSpPr>
          <p:cNvPr id="2" name="Marcador de contenido 2">
            <a:extLst>
              <a:ext uri="{FF2B5EF4-FFF2-40B4-BE49-F238E27FC236}">
                <a16:creationId xmlns:a16="http://schemas.microsoft.com/office/drawing/2014/main" id="{B25959BB-2318-4703-F4CA-D156F7C896D2}"/>
              </a:ext>
            </a:extLst>
          </p:cNvPr>
          <p:cNvSpPr txBox="1">
            <a:spLocks/>
          </p:cNvSpPr>
          <p:nvPr/>
        </p:nvSpPr>
        <p:spPr>
          <a:xfrm>
            <a:off x="8301037" y="6302048"/>
            <a:ext cx="332422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err="1">
                <a:solidFill>
                  <a:schemeClr val="bg1"/>
                </a:solidFill>
                <a:latin typeface="Arial" panose="020B0604020202020204" pitchFamily="34" charset="0"/>
              </a:rPr>
              <a:t>Ramien</a:t>
            </a:r>
            <a:r>
              <a:rPr lang="en-US" sz="2000" b="1" dirty="0">
                <a:solidFill>
                  <a:schemeClr val="bg1"/>
                </a:solidFill>
                <a:latin typeface="Arial" panose="020B0604020202020204" pitchFamily="34" charset="0"/>
              </a:rPr>
              <a:t> Pierre (2014)</a:t>
            </a:r>
          </a:p>
        </p:txBody>
      </p:sp>
      <p:pic>
        <p:nvPicPr>
          <p:cNvPr id="7170" name="Picture 2" descr="Ramien Pierre">
            <a:extLst>
              <a:ext uri="{FF2B5EF4-FFF2-40B4-BE49-F238E27FC236}">
                <a16:creationId xmlns:a16="http://schemas.microsoft.com/office/drawing/2014/main" id="{984E560E-B71D-B485-8F97-CEB8EF127B5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458199" y="1417241"/>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ndy Cross">
            <a:extLst>
              <a:ext uri="{FF2B5EF4-FFF2-40B4-BE49-F238E27FC236}">
                <a16:creationId xmlns:a16="http://schemas.microsoft.com/office/drawing/2014/main" id="{47118AFA-1308-4F58-D09F-1B510396C60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681538" y="1417241"/>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Woody Woodruff">
            <a:extLst>
              <a:ext uri="{FF2B5EF4-FFF2-40B4-BE49-F238E27FC236}">
                <a16:creationId xmlns:a16="http://schemas.microsoft.com/office/drawing/2014/main" id="{BBFAE94D-BC43-4C1E-119D-FFEC94838D5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09649"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Dibujo animado de un personaje con la boca abierta&#10;&#10;Descripción generada automáticamente con confianza baja">
            <a:extLst>
              <a:ext uri="{FF2B5EF4-FFF2-40B4-BE49-F238E27FC236}">
                <a16:creationId xmlns:a16="http://schemas.microsoft.com/office/drawing/2014/main" id="{F68C9D26-A415-9748-C232-EC9B60EF83A1}"/>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9" name="Imagen 8" descr="Cabeza y torso de un hombre con sombrero&#10;&#10;Descripción generada automáticamente">
            <a:extLst>
              <a:ext uri="{FF2B5EF4-FFF2-40B4-BE49-F238E27FC236}">
                <a16:creationId xmlns:a16="http://schemas.microsoft.com/office/drawing/2014/main" id="{0D96C42A-AC6B-009B-8C50-6A5DFFDAC06B}"/>
              </a:ext>
            </a:extLst>
          </p:cNvPr>
          <p:cNvPicPr>
            <a:picLocks noChangeAspect="1"/>
          </p:cNvPicPr>
          <p:nvPr/>
        </p:nvPicPr>
        <p:blipFill>
          <a:blip r:embed="rId10">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10" name="CuadroTexto 9">
            <a:extLst>
              <a:ext uri="{FF2B5EF4-FFF2-40B4-BE49-F238E27FC236}">
                <a16:creationId xmlns:a16="http://schemas.microsoft.com/office/drawing/2014/main" id="{5C66D3E5-0A31-60BA-2B0B-2FD43595B713}"/>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1" name="Imagen 10" descr="Dibujo animado de un personaje con la boca abierta&#10;&#10;El contenido generado por IA puede ser incorrecto.">
            <a:extLst>
              <a:ext uri="{FF2B5EF4-FFF2-40B4-BE49-F238E27FC236}">
                <a16:creationId xmlns:a16="http://schemas.microsoft.com/office/drawing/2014/main" id="{9308EFCE-6677-673B-87AF-93F06AC1331C}"/>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2403620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174D734E-D539-E47F-E514-B334FDA8B3DE}"/>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39F2B4ED-6451-30D0-362E-27A789F861A7}"/>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Valores Principales</a:t>
            </a:r>
          </a:p>
        </p:txBody>
      </p:sp>
      <p:pic>
        <p:nvPicPr>
          <p:cNvPr id="7" name="Imagen 6" descr="Dibujo en blanco y negro de una persona&#10;&#10;El contenido generado por IA puede ser incorrecto.">
            <a:extLst>
              <a:ext uri="{FF2B5EF4-FFF2-40B4-BE49-F238E27FC236}">
                <a16:creationId xmlns:a16="http://schemas.microsoft.com/office/drawing/2014/main" id="{3A028499-09E5-3803-B38A-A3BDE2A8A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6" name="CuadroTexto 5">
            <a:extLst>
              <a:ext uri="{FF2B5EF4-FFF2-40B4-BE49-F238E27FC236}">
                <a16:creationId xmlns:a16="http://schemas.microsoft.com/office/drawing/2014/main" id="{810002DF-E29E-EA1D-E3B2-2F99498E0C84}"/>
              </a:ext>
            </a:extLst>
          </p:cNvPr>
          <p:cNvSpPr txBox="1"/>
          <p:nvPr/>
        </p:nvSpPr>
        <p:spPr>
          <a:xfrm>
            <a:off x="700087" y="1541919"/>
            <a:ext cx="11058525" cy="5232202"/>
          </a:xfrm>
          <a:prstGeom prst="rect">
            <a:avLst/>
          </a:prstGeom>
          <a:noFill/>
        </p:spPr>
        <p:txBody>
          <a:bodyPr wrap="square">
            <a:spAutoFit/>
          </a:bodyPr>
          <a:lstStyle/>
          <a:p>
            <a:pPr marL="342900" indent="-342900">
              <a:buFont typeface="Arial" panose="020B0604020202020204" pitchFamily="34" charset="0"/>
              <a:buChar char="•"/>
            </a:pPr>
            <a:r>
              <a:rPr lang="es-MX" sz="3200" b="1" dirty="0">
                <a:solidFill>
                  <a:schemeClr val="tx2">
                    <a:lumMod val="50000"/>
                    <a:lumOff val="50000"/>
                  </a:schemeClr>
                </a:solidFill>
              </a:rPr>
              <a:t>Inteligencia emocional</a:t>
            </a:r>
          </a:p>
          <a:p>
            <a:endParaRPr lang="es-MX" sz="1400" dirty="0">
              <a:solidFill>
                <a:schemeClr val="bg1"/>
              </a:solidFill>
            </a:endParaRPr>
          </a:p>
          <a:p>
            <a:r>
              <a:rPr lang="es-MX" sz="2400" dirty="0">
                <a:solidFill>
                  <a:schemeClr val="bg1"/>
                </a:solidFill>
              </a:rPr>
              <a:t>Valoramos a los comunicadores hábiles, capaces de distinguir entre diálogo, debate y conflicto, y que saben cuándo participar en cada uno de ellos de manera constructiva. Individuos que demuestran responsabilidad en sus acciones y declaraciones. Apreciamos la fuerza de carácter, sin embargo, la capacidad de seguir instrucciones es fundamental.</a:t>
            </a:r>
          </a:p>
          <a:p>
            <a:endParaRPr lang="es-MX" sz="2400" dirty="0">
              <a:solidFill>
                <a:schemeClr val="bg1"/>
              </a:solidFill>
            </a:endParaRPr>
          </a:p>
          <a:p>
            <a:pPr marL="342900" indent="-342900">
              <a:buFont typeface="Arial" panose="020B0604020202020204" pitchFamily="34" charset="0"/>
              <a:buChar char="•"/>
            </a:pPr>
            <a:r>
              <a:rPr lang="es-MX" sz="3200" b="1" dirty="0">
                <a:solidFill>
                  <a:schemeClr val="tx2">
                    <a:lumMod val="50000"/>
                    <a:lumOff val="50000"/>
                  </a:schemeClr>
                </a:solidFill>
              </a:rPr>
              <a:t>Compromiso con la construcción de la comunidad</a:t>
            </a:r>
          </a:p>
          <a:p>
            <a:endParaRPr lang="es-MX" sz="1400" dirty="0">
              <a:solidFill>
                <a:schemeClr val="bg1"/>
              </a:solidFill>
            </a:endParaRPr>
          </a:p>
          <a:p>
            <a:r>
              <a:rPr lang="es-MX" sz="2400" dirty="0">
                <a:solidFill>
                  <a:schemeClr val="bg1"/>
                </a:solidFill>
              </a:rPr>
              <a:t>Creemos en fomentar las relaciones y crear espacios donde nuestra comunidad y nuestros diversos asistentes se sientan bienvenidos. Priorizamos la capacidad de conectar, animar y guiar a los demás por encima de los atributos superficiales.</a:t>
            </a:r>
          </a:p>
          <a:p>
            <a:endParaRPr lang="es-MX" sz="2000" dirty="0"/>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72D5674C-64FC-9F46-C258-5AE6108C5DB8}"/>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4" name="Imagen 3" descr="Cabeza y torso de un hombre con sombrero&#10;&#10;Descripción generada automáticamente">
            <a:extLst>
              <a:ext uri="{FF2B5EF4-FFF2-40B4-BE49-F238E27FC236}">
                <a16:creationId xmlns:a16="http://schemas.microsoft.com/office/drawing/2014/main" id="{34CE527B-685E-08CF-B4A4-75B73055A20B}"/>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DC5B4AC4-E6B8-0EEC-3952-837FA008D585}"/>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62A04835-49E7-A393-1048-432A2141EC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429582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A264A332-C6D9-2638-10D2-D3242AD4A7F7}"/>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9F3C30EF-8A70-9603-A817-8C614B74BB38}"/>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AD10776C-D5FA-339C-44FF-8B2D1FDA3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B9C10A43-74D9-DA69-E995-F1C0D9C9D88C}"/>
              </a:ext>
            </a:extLst>
          </p:cNvPr>
          <p:cNvSpPr txBox="1">
            <a:spLocks/>
          </p:cNvSpPr>
          <p:nvPr/>
        </p:nvSpPr>
        <p:spPr>
          <a:xfrm>
            <a:off x="647700" y="6314125"/>
            <a:ext cx="3324225"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Patrick Smith (2015)</a:t>
            </a:r>
          </a:p>
        </p:txBody>
      </p:sp>
      <p:sp>
        <p:nvSpPr>
          <p:cNvPr id="4" name="Marcador de contenido 2">
            <a:extLst>
              <a:ext uri="{FF2B5EF4-FFF2-40B4-BE49-F238E27FC236}">
                <a16:creationId xmlns:a16="http://schemas.microsoft.com/office/drawing/2014/main" id="{E13E1C2D-0CEE-0D51-49F3-96BAECF17B24}"/>
              </a:ext>
            </a:extLst>
          </p:cNvPr>
          <p:cNvSpPr txBox="1">
            <a:spLocks/>
          </p:cNvSpPr>
          <p:nvPr/>
        </p:nvSpPr>
        <p:spPr>
          <a:xfrm>
            <a:off x="4105275" y="6314125"/>
            <a:ext cx="3733802"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David "Tigger" Bailey (2016)</a:t>
            </a:r>
          </a:p>
        </p:txBody>
      </p:sp>
      <p:sp>
        <p:nvSpPr>
          <p:cNvPr id="2" name="Marcador de contenido 2">
            <a:extLst>
              <a:ext uri="{FF2B5EF4-FFF2-40B4-BE49-F238E27FC236}">
                <a16:creationId xmlns:a16="http://schemas.microsoft.com/office/drawing/2014/main" id="{C96CF789-6D68-E21E-DFD0-3656076642B8}"/>
              </a:ext>
            </a:extLst>
          </p:cNvPr>
          <p:cNvSpPr txBox="1">
            <a:spLocks/>
          </p:cNvSpPr>
          <p:nvPr/>
        </p:nvSpPr>
        <p:spPr>
          <a:xfrm>
            <a:off x="8096250" y="6314125"/>
            <a:ext cx="332422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Ralph Bruneau (2017)</a:t>
            </a:r>
          </a:p>
        </p:txBody>
      </p:sp>
      <p:pic>
        <p:nvPicPr>
          <p:cNvPr id="6146" name="Picture 2" descr="Ralph Bruneau">
            <a:extLst>
              <a:ext uri="{FF2B5EF4-FFF2-40B4-BE49-F238E27FC236}">
                <a16:creationId xmlns:a16="http://schemas.microsoft.com/office/drawing/2014/main" id="{DC61186C-09A5-06C8-BD7D-E4CDE1A927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253412" y="1404746"/>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avid &quot;Tigger&quot; Bailey">
            <a:extLst>
              <a:ext uri="{FF2B5EF4-FFF2-40B4-BE49-F238E27FC236}">
                <a16:creationId xmlns:a16="http://schemas.microsoft.com/office/drawing/2014/main" id="{2915BB3D-BF46-A521-4EA4-FD77DFB917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400550" y="1404747"/>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atrick Smith">
            <a:extLst>
              <a:ext uri="{FF2B5EF4-FFF2-40B4-BE49-F238E27FC236}">
                <a16:creationId xmlns:a16="http://schemas.microsoft.com/office/drawing/2014/main" id="{7965C79B-02C1-202C-1FB5-C322A312C07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741" t="17950" r="11233" b="3677"/>
          <a:stretch/>
        </p:blipFill>
        <p:spPr bwMode="auto">
          <a:xfrm>
            <a:off x="1133475" y="1417240"/>
            <a:ext cx="2357437" cy="477916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Dibujo animado de un personaje con la boca abierta&#10;&#10;Descripción generada automáticamente con confianza baja">
            <a:extLst>
              <a:ext uri="{FF2B5EF4-FFF2-40B4-BE49-F238E27FC236}">
                <a16:creationId xmlns:a16="http://schemas.microsoft.com/office/drawing/2014/main" id="{5B58F1F7-3BA9-9AA3-0AB8-E4171A389058}"/>
              </a:ext>
            </a:extLst>
          </p:cNvPr>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9" name="Imagen 8" descr="Cabeza y torso de un hombre con sombrero&#10;&#10;Descripción generada automáticamente">
            <a:extLst>
              <a:ext uri="{FF2B5EF4-FFF2-40B4-BE49-F238E27FC236}">
                <a16:creationId xmlns:a16="http://schemas.microsoft.com/office/drawing/2014/main" id="{4D00108F-F554-C7AB-84B7-AF30C16BF406}"/>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10" name="CuadroTexto 9">
            <a:extLst>
              <a:ext uri="{FF2B5EF4-FFF2-40B4-BE49-F238E27FC236}">
                <a16:creationId xmlns:a16="http://schemas.microsoft.com/office/drawing/2014/main" id="{304E2844-9AEC-9AEF-EE52-AE079631DD40}"/>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1" name="Imagen 10" descr="Dibujo animado de un personaje con la boca abierta&#10;&#10;El contenido generado por IA puede ser incorrecto.">
            <a:extLst>
              <a:ext uri="{FF2B5EF4-FFF2-40B4-BE49-F238E27FC236}">
                <a16:creationId xmlns:a16="http://schemas.microsoft.com/office/drawing/2014/main" id="{A7373E5D-2154-B66F-B75A-C4FDE9A11127}"/>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346192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B98B6EE4-3EA8-E20C-C8F1-4973FF34B3B2}"/>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D48BD714-95D3-F76B-C0EE-80461DAAF6C6}"/>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0D505431-8C3C-96C2-CFDE-0A74B8A49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5BDBE59A-4161-761D-3261-08B8230098EC}"/>
              </a:ext>
            </a:extLst>
          </p:cNvPr>
          <p:cNvSpPr txBox="1">
            <a:spLocks/>
          </p:cNvSpPr>
          <p:nvPr/>
        </p:nvSpPr>
        <p:spPr>
          <a:xfrm>
            <a:off x="852487" y="6302048"/>
            <a:ext cx="3324225"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James Lee (2018)</a:t>
            </a:r>
          </a:p>
        </p:txBody>
      </p:sp>
      <p:sp>
        <p:nvSpPr>
          <p:cNvPr id="4" name="Marcador de contenido 2">
            <a:extLst>
              <a:ext uri="{FF2B5EF4-FFF2-40B4-BE49-F238E27FC236}">
                <a16:creationId xmlns:a16="http://schemas.microsoft.com/office/drawing/2014/main" id="{8526DD85-13D3-D5F2-BBB1-95125E060917}"/>
              </a:ext>
            </a:extLst>
          </p:cNvPr>
          <p:cNvSpPr txBox="1">
            <a:spLocks/>
          </p:cNvSpPr>
          <p:nvPr/>
        </p:nvSpPr>
        <p:spPr>
          <a:xfrm>
            <a:off x="4310062" y="6302048"/>
            <a:ext cx="3733802"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Jack Thompson (2019)</a:t>
            </a:r>
          </a:p>
        </p:txBody>
      </p:sp>
      <p:sp>
        <p:nvSpPr>
          <p:cNvPr id="2" name="Marcador de contenido 2">
            <a:extLst>
              <a:ext uri="{FF2B5EF4-FFF2-40B4-BE49-F238E27FC236}">
                <a16:creationId xmlns:a16="http://schemas.microsoft.com/office/drawing/2014/main" id="{D331BFB9-4354-3A9B-AFF6-EA4069890F72}"/>
              </a:ext>
            </a:extLst>
          </p:cNvPr>
          <p:cNvSpPr txBox="1">
            <a:spLocks/>
          </p:cNvSpPr>
          <p:nvPr/>
        </p:nvSpPr>
        <p:spPr>
          <a:xfrm>
            <a:off x="8301037" y="6302048"/>
            <a:ext cx="332422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Interim IML 2020</a:t>
            </a:r>
          </a:p>
        </p:txBody>
      </p:sp>
      <p:pic>
        <p:nvPicPr>
          <p:cNvPr id="5122" name="Picture 2" descr="Interim IML 2020">
            <a:extLst>
              <a:ext uri="{FF2B5EF4-FFF2-40B4-BE49-F238E27FC236}">
                <a16:creationId xmlns:a16="http://schemas.microsoft.com/office/drawing/2014/main" id="{5FC466EB-5DA2-0711-6EB1-3089A77C4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74" y="1831579"/>
            <a:ext cx="249555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Jack Thompson">
            <a:extLst>
              <a:ext uri="{FF2B5EF4-FFF2-40B4-BE49-F238E27FC236}">
                <a16:creationId xmlns:a16="http://schemas.microsoft.com/office/drawing/2014/main" id="{50744CB1-5AEB-5D37-2978-44B6434C014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6329" t="12919" r="7279"/>
          <a:stretch/>
        </p:blipFill>
        <p:spPr bwMode="auto">
          <a:xfrm>
            <a:off x="4680549" y="1622028"/>
            <a:ext cx="2859475" cy="462438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James Lee">
            <a:extLst>
              <a:ext uri="{FF2B5EF4-FFF2-40B4-BE49-F238E27FC236}">
                <a16:creationId xmlns:a16="http://schemas.microsoft.com/office/drawing/2014/main" id="{68659951-77CE-AF07-9ACE-1BAE2ECFF5C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09649" y="141724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Dibujo animado de un personaje con la boca abierta&#10;&#10;Descripción generada automáticamente con confianza baja">
            <a:extLst>
              <a:ext uri="{FF2B5EF4-FFF2-40B4-BE49-F238E27FC236}">
                <a16:creationId xmlns:a16="http://schemas.microsoft.com/office/drawing/2014/main" id="{31FF9D45-4E6A-1748-9393-5248682181AF}"/>
              </a:ext>
            </a:extLst>
          </p:cNvPr>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9" name="Imagen 8" descr="Cabeza y torso de un hombre con sombrero&#10;&#10;Descripción generada automáticamente">
            <a:extLst>
              <a:ext uri="{FF2B5EF4-FFF2-40B4-BE49-F238E27FC236}">
                <a16:creationId xmlns:a16="http://schemas.microsoft.com/office/drawing/2014/main" id="{4D100CF4-F6E0-D820-88AA-D1926AD6D99A}"/>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10" name="CuadroTexto 9">
            <a:extLst>
              <a:ext uri="{FF2B5EF4-FFF2-40B4-BE49-F238E27FC236}">
                <a16:creationId xmlns:a16="http://schemas.microsoft.com/office/drawing/2014/main" id="{7697B8A8-1E03-6232-9061-3FF17DBBECFC}"/>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2" name="Imagen 11" descr="Dibujo animado de un personaje con la boca abierta&#10;&#10;El contenido generado por IA puede ser incorrecto.">
            <a:extLst>
              <a:ext uri="{FF2B5EF4-FFF2-40B4-BE49-F238E27FC236}">
                <a16:creationId xmlns:a16="http://schemas.microsoft.com/office/drawing/2014/main" id="{153F884B-BD10-CA5F-DEED-83BE309AE36E}"/>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1951072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603DDD60-23E0-085B-280E-A58E4AB39AF6}"/>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8374D8D5-A271-931C-3026-26F8AA90C954}"/>
              </a:ext>
            </a:extLst>
          </p:cNvPr>
          <p:cNvSpPr txBox="1">
            <a:spLocks/>
          </p:cNvSpPr>
          <p:nvPr/>
        </p:nvSpPr>
        <p:spPr>
          <a:xfrm>
            <a:off x="1895475" y="365125"/>
            <a:ext cx="9729787" cy="96837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Ganadores de International Mr. </a:t>
            </a:r>
            <a:r>
              <a:rPr lang="es-MX" dirty="0" err="1">
                <a:solidFill>
                  <a:schemeClr val="bg1"/>
                </a:solidFill>
              </a:rPr>
              <a:t>Leather</a:t>
            </a:r>
            <a:endParaRPr lang="es-MX" dirty="0">
              <a:solidFill>
                <a:schemeClr val="bg1"/>
              </a:solidFill>
            </a:endParaRPr>
          </a:p>
        </p:txBody>
      </p:sp>
      <p:pic>
        <p:nvPicPr>
          <p:cNvPr id="7" name="Imagen 6" descr="Dibujo en blanco y negro de una persona&#10;&#10;El contenido generado por IA puede ser incorrecto.">
            <a:extLst>
              <a:ext uri="{FF2B5EF4-FFF2-40B4-BE49-F238E27FC236}">
                <a16:creationId xmlns:a16="http://schemas.microsoft.com/office/drawing/2014/main" id="{59F3D3DA-FEB8-BB3F-3014-684D8D2DF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B7B249B5-0589-E980-D531-7C938F466DD7}"/>
              </a:ext>
            </a:extLst>
          </p:cNvPr>
          <p:cNvSpPr txBox="1">
            <a:spLocks/>
          </p:cNvSpPr>
          <p:nvPr/>
        </p:nvSpPr>
        <p:spPr>
          <a:xfrm>
            <a:off x="695325" y="6218307"/>
            <a:ext cx="3324225"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Interim IML 2021</a:t>
            </a:r>
          </a:p>
        </p:txBody>
      </p:sp>
      <p:sp>
        <p:nvSpPr>
          <p:cNvPr id="4" name="Marcador de contenido 2">
            <a:extLst>
              <a:ext uri="{FF2B5EF4-FFF2-40B4-BE49-F238E27FC236}">
                <a16:creationId xmlns:a16="http://schemas.microsoft.com/office/drawing/2014/main" id="{DC7C1325-C7EE-C1AC-223D-B30C168025B9}"/>
              </a:ext>
            </a:extLst>
          </p:cNvPr>
          <p:cNvSpPr txBox="1">
            <a:spLocks/>
          </p:cNvSpPr>
          <p:nvPr/>
        </p:nvSpPr>
        <p:spPr>
          <a:xfrm>
            <a:off x="4152900" y="6218307"/>
            <a:ext cx="3733802"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de-DE" sz="2000" b="1" dirty="0">
                <a:solidFill>
                  <a:schemeClr val="bg1"/>
                </a:solidFill>
                <a:latin typeface="Arial" panose="020B0604020202020204" pitchFamily="34" charset="0"/>
              </a:rPr>
              <a:t>Gael Leung Chong Wo (2022)</a:t>
            </a:r>
            <a:endParaRPr lang="en-US" sz="2000" b="1" dirty="0">
              <a:solidFill>
                <a:schemeClr val="bg1"/>
              </a:solidFill>
              <a:latin typeface="Arial" panose="020B0604020202020204" pitchFamily="34" charset="0"/>
            </a:endParaRPr>
          </a:p>
        </p:txBody>
      </p:sp>
      <p:sp>
        <p:nvSpPr>
          <p:cNvPr id="2" name="Marcador de contenido 2">
            <a:extLst>
              <a:ext uri="{FF2B5EF4-FFF2-40B4-BE49-F238E27FC236}">
                <a16:creationId xmlns:a16="http://schemas.microsoft.com/office/drawing/2014/main" id="{B228C7DC-E886-ED93-9508-A6F4F9232C01}"/>
              </a:ext>
            </a:extLst>
          </p:cNvPr>
          <p:cNvSpPr txBox="1">
            <a:spLocks/>
          </p:cNvSpPr>
          <p:nvPr/>
        </p:nvSpPr>
        <p:spPr>
          <a:xfrm>
            <a:off x="8143875" y="6218307"/>
            <a:ext cx="3324225"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Marcus Barela (2023)</a:t>
            </a:r>
          </a:p>
        </p:txBody>
      </p:sp>
      <p:pic>
        <p:nvPicPr>
          <p:cNvPr id="4098" name="Picture 2" descr="Marcus Barela">
            <a:extLst>
              <a:ext uri="{FF2B5EF4-FFF2-40B4-BE49-F238E27FC236}">
                <a16:creationId xmlns:a16="http://schemas.microsoft.com/office/drawing/2014/main" id="{487F4AF4-45ED-D32E-153C-CDA9AD9F891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301037" y="133350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ael Leung Chong Wo">
            <a:extLst>
              <a:ext uri="{FF2B5EF4-FFF2-40B4-BE49-F238E27FC236}">
                <a16:creationId xmlns:a16="http://schemas.microsoft.com/office/drawing/2014/main" id="{AA374965-F57F-1039-39C6-BEE8FEED4E0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72000" y="1333500"/>
            <a:ext cx="30099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nterim IML 2021">
            <a:extLst>
              <a:ext uri="{FF2B5EF4-FFF2-40B4-BE49-F238E27FC236}">
                <a16:creationId xmlns:a16="http://schemas.microsoft.com/office/drawing/2014/main" id="{97ACAF90-CFAA-5F80-1822-142DA7329C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662" y="1775653"/>
            <a:ext cx="249555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Dibujo animado de un personaje con la boca abierta&#10;&#10;Descripción generada automáticamente con confianza baja">
            <a:extLst>
              <a:ext uri="{FF2B5EF4-FFF2-40B4-BE49-F238E27FC236}">
                <a16:creationId xmlns:a16="http://schemas.microsoft.com/office/drawing/2014/main" id="{9F473326-1883-C763-C0F3-50597557B6B6}"/>
              </a:ext>
            </a:extLst>
          </p:cNvPr>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9" name="Imagen 8" descr="Cabeza y torso de un hombre con sombrero&#10;&#10;Descripción generada automáticamente">
            <a:extLst>
              <a:ext uri="{FF2B5EF4-FFF2-40B4-BE49-F238E27FC236}">
                <a16:creationId xmlns:a16="http://schemas.microsoft.com/office/drawing/2014/main" id="{11C22202-9E7E-5833-109B-13A2D8D97D82}"/>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10" name="CuadroTexto 9">
            <a:extLst>
              <a:ext uri="{FF2B5EF4-FFF2-40B4-BE49-F238E27FC236}">
                <a16:creationId xmlns:a16="http://schemas.microsoft.com/office/drawing/2014/main" id="{A4F10CAC-F928-727A-0909-1FC0F7BAC530}"/>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3" name="Imagen 12" descr="Dibujo animado de un personaje con la boca abierta&#10;&#10;El contenido generado por IA puede ser incorrecto.">
            <a:extLst>
              <a:ext uri="{FF2B5EF4-FFF2-40B4-BE49-F238E27FC236}">
                <a16:creationId xmlns:a16="http://schemas.microsoft.com/office/drawing/2014/main" id="{B505A865-CF6C-0C06-0DE1-AA37118FFA7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2094946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2CA3B1F5-9969-3AC5-1B34-57D2C3BD873A}"/>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467F78C1-8376-9C7B-7CCB-39CEED4019DA}"/>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a:solidFill>
                  <a:schemeClr val="bg1"/>
                </a:solidFill>
              </a:rPr>
              <a:t>Valores Principales</a:t>
            </a:r>
          </a:p>
        </p:txBody>
      </p:sp>
      <p:pic>
        <p:nvPicPr>
          <p:cNvPr id="7" name="Imagen 6" descr="Dibujo en blanco y negro de una persona&#10;&#10;El contenido generado por IA puede ser incorrecto.">
            <a:extLst>
              <a:ext uri="{FF2B5EF4-FFF2-40B4-BE49-F238E27FC236}">
                <a16:creationId xmlns:a16="http://schemas.microsoft.com/office/drawing/2014/main" id="{941705D3-7CE4-A9D2-EBC8-CCC0C2F7A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2" name="CuadroTexto 1">
            <a:extLst>
              <a:ext uri="{FF2B5EF4-FFF2-40B4-BE49-F238E27FC236}">
                <a16:creationId xmlns:a16="http://schemas.microsoft.com/office/drawing/2014/main" id="{626E7A72-73C0-C612-BE25-9CA9D95B1D91}"/>
              </a:ext>
            </a:extLst>
          </p:cNvPr>
          <p:cNvSpPr txBox="1"/>
          <p:nvPr/>
        </p:nvSpPr>
        <p:spPr>
          <a:xfrm>
            <a:off x="757237" y="1541919"/>
            <a:ext cx="11058525" cy="4555093"/>
          </a:xfrm>
          <a:prstGeom prst="rect">
            <a:avLst/>
          </a:prstGeom>
          <a:noFill/>
        </p:spPr>
        <p:txBody>
          <a:bodyPr wrap="square">
            <a:spAutoFit/>
          </a:bodyPr>
          <a:lstStyle/>
          <a:p>
            <a:pPr marL="457200" indent="-457200">
              <a:buFont typeface="Arial" panose="020B0604020202020204" pitchFamily="34" charset="0"/>
              <a:buChar char="•"/>
            </a:pPr>
            <a:r>
              <a:rPr lang="es-MX" sz="3200" b="1" dirty="0">
                <a:solidFill>
                  <a:srgbClr val="4E95D9"/>
                </a:solidFill>
              </a:rPr>
              <a:t>Justicia e integridad</a:t>
            </a:r>
          </a:p>
          <a:p>
            <a:endParaRPr lang="es-MX" sz="1400" dirty="0">
              <a:solidFill>
                <a:schemeClr val="bg1"/>
              </a:solidFill>
            </a:endParaRPr>
          </a:p>
          <a:p>
            <a:r>
              <a:rPr lang="es-MX" sz="2200" dirty="0">
                <a:solidFill>
                  <a:schemeClr val="bg1"/>
                </a:solidFill>
              </a:rPr>
              <a:t>Estamos comprometidos con la imparcialidad, la transparencia y la toma de decisiones de manera ética, garantizando que todos tengan la oportunidad justa de brillar. Valoramos a las personas que actúan con honestidad, justicia y sólidos principios morales, incluso en situaciones difíciles. Valoramos el coraje de hacer lo correcto.</a:t>
            </a:r>
          </a:p>
          <a:p>
            <a:endParaRPr lang="es-MX" sz="2200" dirty="0">
              <a:solidFill>
                <a:schemeClr val="bg1"/>
              </a:solidFill>
            </a:endParaRPr>
          </a:p>
          <a:p>
            <a:pPr marL="457200" indent="-457200">
              <a:buFont typeface="Arial" panose="020B0604020202020204" pitchFamily="34" charset="0"/>
              <a:buChar char="•"/>
            </a:pPr>
            <a:r>
              <a:rPr lang="es-MX" sz="3200" b="1" dirty="0">
                <a:solidFill>
                  <a:srgbClr val="4E95D9"/>
                </a:solidFill>
              </a:rPr>
              <a:t>Dedicación al crecimiento</a:t>
            </a:r>
          </a:p>
          <a:p>
            <a:endParaRPr lang="es-MX" sz="1400" dirty="0">
              <a:solidFill>
                <a:schemeClr val="bg1"/>
              </a:solidFill>
            </a:endParaRPr>
          </a:p>
          <a:p>
            <a:r>
              <a:rPr lang="es-MX" sz="2200" dirty="0">
                <a:solidFill>
                  <a:schemeClr val="bg1"/>
                </a:solidFill>
              </a:rPr>
              <a:t>Somos estudiantes que interactúan continuamente con las comunidades de cuero y fetiche para mantenerse informados sobre su dinámica cambiante, desafíos y aspiraciones. Valoramos el autoexamen, la capacidad de desafiar suposiciones y forjar nuevos caminos a seguir.</a:t>
            </a:r>
          </a:p>
        </p:txBody>
      </p:sp>
      <p:pic>
        <p:nvPicPr>
          <p:cNvPr id="4" name="Imagen 3" descr="Dibujo animado de un personaje con la boca abierta&#10;&#10;Descripción generada automáticamente con confianza baja">
            <a:extLst>
              <a:ext uri="{FF2B5EF4-FFF2-40B4-BE49-F238E27FC236}">
                <a16:creationId xmlns:a16="http://schemas.microsoft.com/office/drawing/2014/main" id="{FDE29E39-349F-F679-ECD5-C70118BDD146}"/>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6EF1B8AF-77F1-D60F-2A34-14A630C48ADF}"/>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8" name="CuadroTexto 7">
            <a:extLst>
              <a:ext uri="{FF2B5EF4-FFF2-40B4-BE49-F238E27FC236}">
                <a16:creationId xmlns:a16="http://schemas.microsoft.com/office/drawing/2014/main" id="{99F86583-AEBC-CCE7-5D16-61D61D2A7AD2}"/>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9" name="Imagen 8" descr="Dibujo animado de un personaje con la boca abierta&#10;&#10;El contenido generado por IA puede ser incorrecto.">
            <a:extLst>
              <a:ext uri="{FF2B5EF4-FFF2-40B4-BE49-F238E27FC236}">
                <a16:creationId xmlns:a16="http://schemas.microsoft.com/office/drawing/2014/main" id="{9180BCC8-88EA-F079-D136-614D9FA3A52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188766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90EEE107-85DC-ADD7-1310-800E43F9C32F}"/>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ED8E3423-B2A8-4634-F382-C4F79FDC0CE4}"/>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err="1">
                <a:solidFill>
                  <a:schemeClr val="bg1"/>
                </a:solidFill>
              </a:rPr>
              <a:t>Misters</a:t>
            </a:r>
            <a:r>
              <a:rPr lang="es-MX" dirty="0">
                <a:solidFill>
                  <a:schemeClr val="bg1"/>
                </a:solidFill>
              </a:rPr>
              <a:t> más relevantes</a:t>
            </a:r>
          </a:p>
        </p:txBody>
      </p:sp>
      <p:pic>
        <p:nvPicPr>
          <p:cNvPr id="7" name="Imagen 6" descr="Dibujo en blanco y negro de una persona&#10;&#10;El contenido generado por IA puede ser incorrecto.">
            <a:extLst>
              <a:ext uri="{FF2B5EF4-FFF2-40B4-BE49-F238E27FC236}">
                <a16:creationId xmlns:a16="http://schemas.microsoft.com/office/drawing/2014/main" id="{A4B60BA1-6AE7-489C-0EE8-880134E30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30227CC1-6294-FDD2-F730-DE0F1E0D4EA0}"/>
              </a:ext>
            </a:extLst>
          </p:cNvPr>
          <p:cNvSpPr txBox="1">
            <a:spLocks/>
          </p:cNvSpPr>
          <p:nvPr/>
        </p:nvSpPr>
        <p:spPr>
          <a:xfrm>
            <a:off x="881164" y="6308794"/>
            <a:ext cx="2924378"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000" b="1" dirty="0">
                <a:solidFill>
                  <a:schemeClr val="bg1"/>
                </a:solidFill>
                <a:latin typeface="Arial" panose="020B0604020202020204" pitchFamily="34" charset="0"/>
              </a:rPr>
              <a:t>David Kloss (1979)</a:t>
            </a:r>
            <a:endParaRPr lang="es-MX" sz="2000" b="1" dirty="0">
              <a:solidFill>
                <a:schemeClr val="bg1"/>
              </a:solidFill>
              <a:latin typeface="Arial" panose="020B0604020202020204" pitchFamily="34" charset="0"/>
              <a:cs typeface="Arial" panose="020B0604020202020204" pitchFamily="34" charset="0"/>
            </a:endParaRPr>
          </a:p>
          <a:p>
            <a:pPr fontAlgn="base"/>
            <a:endParaRPr lang="en-US" sz="2000" b="1" dirty="0">
              <a:solidFill>
                <a:srgbClr val="000000"/>
              </a:solidFill>
              <a:latin typeface="Arial" panose="020B0604020202020204" pitchFamily="34" charset="0"/>
            </a:endParaRPr>
          </a:p>
        </p:txBody>
      </p:sp>
      <p:pic>
        <p:nvPicPr>
          <p:cNvPr id="1028" name="Picture 4" descr="David Kloss">
            <a:extLst>
              <a:ext uri="{FF2B5EF4-FFF2-40B4-BE49-F238E27FC236}">
                <a16:creationId xmlns:a16="http://schemas.microsoft.com/office/drawing/2014/main" id="{E05C7366-7411-099F-EC4E-978BCB6D76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7034" r="8551"/>
          <a:stretch/>
        </p:blipFill>
        <p:spPr bwMode="auto">
          <a:xfrm>
            <a:off x="967126" y="1595437"/>
            <a:ext cx="2838416" cy="4629617"/>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Kink Crusaders (2011) - IMDb">
            <a:extLst>
              <a:ext uri="{FF2B5EF4-FFF2-40B4-BE49-F238E27FC236}">
                <a16:creationId xmlns:a16="http://schemas.microsoft.com/office/drawing/2014/main" id="{1023977B-1459-6DBE-F37E-5A3AE29A20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1295" y="1774894"/>
            <a:ext cx="3093967" cy="4130606"/>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4D71D21A-3F17-F019-D92A-333C766675EF}"/>
              </a:ext>
            </a:extLst>
          </p:cNvPr>
          <p:cNvSpPr txBox="1"/>
          <p:nvPr/>
        </p:nvSpPr>
        <p:spPr>
          <a:xfrm>
            <a:off x="4084874" y="1517719"/>
            <a:ext cx="4209849" cy="5016758"/>
          </a:xfrm>
          <a:prstGeom prst="rect">
            <a:avLst/>
          </a:prstGeom>
          <a:noFill/>
        </p:spPr>
        <p:txBody>
          <a:bodyPr wrap="square">
            <a:spAutoFit/>
          </a:bodyPr>
          <a:lstStyle/>
          <a:p>
            <a:r>
              <a:rPr lang="es-MX" sz="2000" dirty="0">
                <a:solidFill>
                  <a:schemeClr val="bg1"/>
                </a:solidFill>
              </a:rPr>
              <a:t>El concurso de fetichismo y perversión más antiguo del mundo, International Mr. </a:t>
            </a:r>
            <a:r>
              <a:rPr lang="es-MX" sz="2000" dirty="0" err="1">
                <a:solidFill>
                  <a:schemeClr val="bg1"/>
                </a:solidFill>
              </a:rPr>
              <a:t>Leather</a:t>
            </a:r>
            <a:r>
              <a:rPr lang="es-MX" sz="2000" dirty="0">
                <a:solidFill>
                  <a:schemeClr val="bg1"/>
                </a:solidFill>
              </a:rPr>
              <a:t>, ya no es solo para "hombres blancos y homosexuales". Ahora, hombres heterosexuales, discapacitados y transexuales se unen para competir por este honor de masculinidad. Y todo comenzó 30 años antes por un hombre que se arriesgó a abrir el primer bar de cuero de Chicago en los años 50. Este documental sexy, inteligente y sorprendentemente optimista se atreve a preguntar: ¿Hay algo de Kink </a:t>
            </a:r>
            <a:r>
              <a:rPr lang="es-MX" sz="2000" dirty="0" err="1">
                <a:solidFill>
                  <a:schemeClr val="bg1"/>
                </a:solidFill>
              </a:rPr>
              <a:t>Crusader</a:t>
            </a:r>
            <a:r>
              <a:rPr lang="es-MX" sz="2000" dirty="0">
                <a:solidFill>
                  <a:schemeClr val="bg1"/>
                </a:solidFill>
              </a:rPr>
              <a:t> en todos nosotros?</a:t>
            </a:r>
          </a:p>
        </p:txBody>
      </p:sp>
      <p:pic>
        <p:nvPicPr>
          <p:cNvPr id="4" name="Imagen 3" descr="Dibujo animado de un personaje con la boca abierta&#10;&#10;Descripción generada automáticamente con confianza baja">
            <a:extLst>
              <a:ext uri="{FF2B5EF4-FFF2-40B4-BE49-F238E27FC236}">
                <a16:creationId xmlns:a16="http://schemas.microsoft.com/office/drawing/2014/main" id="{10D0E91D-371E-D6CB-578A-6E43289A01AD}"/>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8" name="Imagen 7" descr="Cabeza y torso de un hombre con sombrero&#10;&#10;Descripción generada automáticamente">
            <a:extLst>
              <a:ext uri="{FF2B5EF4-FFF2-40B4-BE49-F238E27FC236}">
                <a16:creationId xmlns:a16="http://schemas.microsoft.com/office/drawing/2014/main" id="{E380994C-5137-A323-FBD2-DDE2D70D9F1C}"/>
              </a:ext>
            </a:extLst>
          </p:cNvPr>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9" name="CuadroTexto 8">
            <a:extLst>
              <a:ext uri="{FF2B5EF4-FFF2-40B4-BE49-F238E27FC236}">
                <a16:creationId xmlns:a16="http://schemas.microsoft.com/office/drawing/2014/main" id="{9AAD0746-45F1-FF6D-3C59-68B340AA4C54}"/>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0" name="Imagen 9" descr="Dibujo animado de un personaje con la boca abierta&#10;&#10;El contenido generado por IA puede ser incorrecto.">
            <a:extLst>
              <a:ext uri="{FF2B5EF4-FFF2-40B4-BE49-F238E27FC236}">
                <a16:creationId xmlns:a16="http://schemas.microsoft.com/office/drawing/2014/main" id="{364EA25B-280A-BEFF-836F-EEE25D94038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1424216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A75371E7-1D4F-96D2-63CB-17057CA89D0C}"/>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5C3C9595-23AE-AB34-74DE-64654F70A34D}"/>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err="1">
                <a:solidFill>
                  <a:schemeClr val="bg1"/>
                </a:solidFill>
              </a:rPr>
              <a:t>Misters</a:t>
            </a:r>
            <a:r>
              <a:rPr lang="es-MX" dirty="0">
                <a:solidFill>
                  <a:schemeClr val="bg1"/>
                </a:solidFill>
              </a:rPr>
              <a:t> más relevantes</a:t>
            </a:r>
          </a:p>
        </p:txBody>
      </p:sp>
      <p:pic>
        <p:nvPicPr>
          <p:cNvPr id="7" name="Imagen 6" descr="Dibujo en blanco y negro de una persona&#10;&#10;El contenido generado por IA puede ser incorrecto.">
            <a:extLst>
              <a:ext uri="{FF2B5EF4-FFF2-40B4-BE49-F238E27FC236}">
                <a16:creationId xmlns:a16="http://schemas.microsoft.com/office/drawing/2014/main" id="{DF413271-05F6-3A68-7638-C9052F1A5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2" name="Marcador de contenido 2">
            <a:extLst>
              <a:ext uri="{FF2B5EF4-FFF2-40B4-BE49-F238E27FC236}">
                <a16:creationId xmlns:a16="http://schemas.microsoft.com/office/drawing/2014/main" id="{3D12DF66-AFC8-3371-6D3A-ECCF229C121E}"/>
              </a:ext>
            </a:extLst>
          </p:cNvPr>
          <p:cNvSpPr txBox="1">
            <a:spLocks/>
          </p:cNvSpPr>
          <p:nvPr/>
        </p:nvSpPr>
        <p:spPr>
          <a:xfrm>
            <a:off x="485776" y="6346894"/>
            <a:ext cx="3324225"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s-MX" sz="2000" b="1" dirty="0" err="1">
                <a:solidFill>
                  <a:schemeClr val="bg1"/>
                </a:solidFill>
                <a:latin typeface="Arial" panose="020B0604020202020204" pitchFamily="34" charset="0"/>
                <a:cs typeface="Arial" panose="020B0604020202020204" pitchFamily="34" charset="0"/>
              </a:rPr>
              <a:t>Coulter</a:t>
            </a:r>
            <a:r>
              <a:rPr lang="es-MX" sz="2000" b="1" dirty="0">
                <a:solidFill>
                  <a:schemeClr val="bg1"/>
                </a:solidFill>
                <a:latin typeface="Arial" panose="020B0604020202020204" pitchFamily="34" charset="0"/>
                <a:cs typeface="Arial" panose="020B0604020202020204" pitchFamily="34" charset="0"/>
              </a:rPr>
              <a:t> Thomas</a:t>
            </a:r>
            <a:r>
              <a:rPr lang="es-MX" sz="1400" b="1" dirty="0">
                <a:solidFill>
                  <a:schemeClr val="bg1"/>
                </a:solidFill>
              </a:rPr>
              <a:t> </a:t>
            </a:r>
            <a:r>
              <a:rPr lang="es-MX" sz="2000" b="1" dirty="0">
                <a:solidFill>
                  <a:schemeClr val="bg1"/>
                </a:solidFill>
                <a:latin typeface="Arial" panose="020B0604020202020204" pitchFamily="34" charset="0"/>
                <a:cs typeface="Arial" panose="020B0604020202020204" pitchFamily="34" charset="0"/>
              </a:rPr>
              <a:t>(1983)</a:t>
            </a:r>
            <a:endParaRPr lang="en-US" sz="2000" b="1" dirty="0">
              <a:solidFill>
                <a:schemeClr val="bg1"/>
              </a:solidFill>
              <a:latin typeface="Arial" panose="020B0604020202020204" pitchFamily="34" charset="0"/>
            </a:endParaRPr>
          </a:p>
        </p:txBody>
      </p:sp>
      <p:pic>
        <p:nvPicPr>
          <p:cNvPr id="4" name="Picture 4" descr="Coulter Thomas">
            <a:extLst>
              <a:ext uri="{FF2B5EF4-FFF2-40B4-BE49-F238E27FC236}">
                <a16:creationId xmlns:a16="http://schemas.microsoft.com/office/drawing/2014/main" id="{04496CBC-0315-CE56-BED5-EE8348D24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1993" t="6244"/>
          <a:stretch/>
        </p:blipFill>
        <p:spPr bwMode="auto">
          <a:xfrm>
            <a:off x="864394" y="1396822"/>
            <a:ext cx="2566987" cy="4950072"/>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84D3D25-1BFE-A35B-DA89-C8150E1C18CB}"/>
              </a:ext>
            </a:extLst>
          </p:cNvPr>
          <p:cNvSpPr txBox="1"/>
          <p:nvPr/>
        </p:nvSpPr>
        <p:spPr>
          <a:xfrm>
            <a:off x="3810000" y="1626790"/>
            <a:ext cx="7896224" cy="4893647"/>
          </a:xfrm>
          <a:prstGeom prst="rect">
            <a:avLst/>
          </a:prstGeom>
          <a:noFill/>
        </p:spPr>
        <p:txBody>
          <a:bodyPr wrap="square">
            <a:spAutoFit/>
          </a:bodyPr>
          <a:lstStyle/>
          <a:p>
            <a:r>
              <a:rPr lang="es-MX" sz="2400" dirty="0" err="1">
                <a:solidFill>
                  <a:schemeClr val="bg1"/>
                </a:solidFill>
              </a:rPr>
              <a:t>Coulter</a:t>
            </a:r>
            <a:r>
              <a:rPr lang="es-MX" sz="2400" dirty="0">
                <a:solidFill>
                  <a:schemeClr val="bg1"/>
                </a:solidFill>
              </a:rPr>
              <a:t> "Colt" Thomas: un hombre de fantasía, oriundo de Texas. Nacido el 22 de mayo de 1959, tenía 23 años y era médico residente en la Universidad de Texas en Galveston cuando subió al escenario y ganó el título de International Mr. </a:t>
            </a:r>
            <a:r>
              <a:rPr lang="es-MX" sz="2400" dirty="0" err="1">
                <a:solidFill>
                  <a:schemeClr val="bg1"/>
                </a:solidFill>
              </a:rPr>
              <a:t>Leather</a:t>
            </a:r>
            <a:r>
              <a:rPr lang="es-MX" sz="2400" dirty="0">
                <a:solidFill>
                  <a:schemeClr val="bg1"/>
                </a:solidFill>
              </a:rPr>
              <a:t> (IML) 1983. </a:t>
            </a:r>
          </a:p>
          <a:p>
            <a:endParaRPr lang="es-MX" sz="2400" dirty="0">
              <a:solidFill>
                <a:schemeClr val="bg1"/>
              </a:solidFill>
            </a:endParaRPr>
          </a:p>
          <a:p>
            <a:r>
              <a:rPr lang="es-MX" sz="2400" dirty="0">
                <a:solidFill>
                  <a:schemeClr val="bg1"/>
                </a:solidFill>
              </a:rPr>
              <a:t>Trabajó muy duro durante su año como IML, viajó más de 40 fines de semana y hizo amigos en todo el mundo. Nunca decepcionó a sus amigos y admiradores. Vivió su vida al máximo, ya sea que estuviera involucrado en el servicio comunitario o en el infame Slot Hotel, </a:t>
            </a:r>
            <a:r>
              <a:rPr lang="es-MX" sz="2400" dirty="0" err="1">
                <a:solidFill>
                  <a:schemeClr val="bg1"/>
                </a:solidFill>
              </a:rPr>
              <a:t>The</a:t>
            </a:r>
            <a:r>
              <a:rPr lang="es-MX" sz="2400" dirty="0">
                <a:solidFill>
                  <a:schemeClr val="bg1"/>
                </a:solidFill>
              </a:rPr>
              <a:t> Saint en Nueva York, </a:t>
            </a:r>
            <a:r>
              <a:rPr lang="es-MX" sz="2400" dirty="0" err="1">
                <a:solidFill>
                  <a:schemeClr val="bg1"/>
                </a:solidFill>
              </a:rPr>
              <a:t>The</a:t>
            </a:r>
            <a:r>
              <a:rPr lang="es-MX" sz="2400" dirty="0">
                <a:solidFill>
                  <a:schemeClr val="bg1"/>
                </a:solidFill>
              </a:rPr>
              <a:t> Hot House o la Arena. </a:t>
            </a:r>
          </a:p>
          <a:p>
            <a:endParaRPr lang="es-MX" sz="2400" dirty="0">
              <a:solidFill>
                <a:schemeClr val="bg1"/>
              </a:solidFill>
            </a:endParaRPr>
          </a:p>
        </p:txBody>
      </p:sp>
      <p:pic>
        <p:nvPicPr>
          <p:cNvPr id="6" name="Imagen 5" descr="Dibujo animado de un personaje con la boca abierta&#10;&#10;Descripción generada automáticamente con confianza baja">
            <a:extLst>
              <a:ext uri="{FF2B5EF4-FFF2-40B4-BE49-F238E27FC236}">
                <a16:creationId xmlns:a16="http://schemas.microsoft.com/office/drawing/2014/main" id="{0B0C4D8E-0107-8848-EAA1-9CDF25D3BF61}"/>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8" name="Imagen 7" descr="Cabeza y torso de un hombre con sombrero&#10;&#10;Descripción generada automáticamente">
            <a:extLst>
              <a:ext uri="{FF2B5EF4-FFF2-40B4-BE49-F238E27FC236}">
                <a16:creationId xmlns:a16="http://schemas.microsoft.com/office/drawing/2014/main" id="{29CD1BC2-FC8A-986D-8809-7356C516EA1C}"/>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10" name="CuadroTexto 9">
            <a:extLst>
              <a:ext uri="{FF2B5EF4-FFF2-40B4-BE49-F238E27FC236}">
                <a16:creationId xmlns:a16="http://schemas.microsoft.com/office/drawing/2014/main" id="{BBB4D31D-4DF4-459E-2EA5-562F0493FDC2}"/>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1" name="Imagen 10" descr="Dibujo animado de un personaje con la boca abierta&#10;&#10;El contenido generado por IA puede ser incorrecto.">
            <a:extLst>
              <a:ext uri="{FF2B5EF4-FFF2-40B4-BE49-F238E27FC236}">
                <a16:creationId xmlns:a16="http://schemas.microsoft.com/office/drawing/2014/main" id="{970B188D-E43C-D307-E1A9-C86245162EC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315189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DF93F20B-C8A9-9FBE-A074-4FE19DA3D0A6}"/>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8BACFBFD-BB84-3BF8-9015-2CC4B50A87C6}"/>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err="1">
                <a:solidFill>
                  <a:schemeClr val="bg1"/>
                </a:solidFill>
              </a:rPr>
              <a:t>Misters</a:t>
            </a:r>
            <a:r>
              <a:rPr lang="es-MX" dirty="0">
                <a:solidFill>
                  <a:schemeClr val="bg1"/>
                </a:solidFill>
              </a:rPr>
              <a:t> más relevantes</a:t>
            </a:r>
          </a:p>
        </p:txBody>
      </p:sp>
      <p:pic>
        <p:nvPicPr>
          <p:cNvPr id="7" name="Imagen 6" descr="Dibujo en blanco y negro de una persona&#10;&#10;El contenido generado por IA puede ser incorrecto.">
            <a:extLst>
              <a:ext uri="{FF2B5EF4-FFF2-40B4-BE49-F238E27FC236}">
                <a16:creationId xmlns:a16="http://schemas.microsoft.com/office/drawing/2014/main" id="{CD7A5A00-4B1F-8286-7A38-1B23C990D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3" name="Marcador de contenido 2">
            <a:extLst>
              <a:ext uri="{FF2B5EF4-FFF2-40B4-BE49-F238E27FC236}">
                <a16:creationId xmlns:a16="http://schemas.microsoft.com/office/drawing/2014/main" id="{CB1EDBB3-53E7-51FA-360B-22B2953532A5}"/>
              </a:ext>
            </a:extLst>
          </p:cNvPr>
          <p:cNvSpPr txBox="1">
            <a:spLocks/>
          </p:cNvSpPr>
          <p:nvPr/>
        </p:nvSpPr>
        <p:spPr>
          <a:xfrm>
            <a:off x="842962" y="6413569"/>
            <a:ext cx="3009900" cy="7049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s-MX" sz="2000" b="1">
                <a:solidFill>
                  <a:schemeClr val="bg1"/>
                </a:solidFill>
                <a:latin typeface="Arial" panose="020B0604020202020204" pitchFamily="34" charset="0"/>
                <a:cs typeface="Arial" panose="020B0604020202020204" pitchFamily="34" charset="0"/>
              </a:rPr>
              <a:t>Patrick Toner (1985)</a:t>
            </a:r>
          </a:p>
          <a:p>
            <a:pPr fontAlgn="base"/>
            <a:endParaRPr lang="en-US" sz="2000" b="1" dirty="0">
              <a:solidFill>
                <a:srgbClr val="000000"/>
              </a:solidFill>
              <a:latin typeface="Arial" panose="020B0604020202020204" pitchFamily="34" charset="0"/>
            </a:endParaRPr>
          </a:p>
        </p:txBody>
      </p:sp>
      <p:pic>
        <p:nvPicPr>
          <p:cNvPr id="16390" name="Picture 6" descr="Patrick Toner">
            <a:extLst>
              <a:ext uri="{FF2B5EF4-FFF2-40B4-BE49-F238E27FC236}">
                <a16:creationId xmlns:a16="http://schemas.microsoft.com/office/drawing/2014/main" id="{849D39CE-AE42-F6D4-4166-476E07759A8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42962" y="1528761"/>
            <a:ext cx="3009900" cy="482917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58053E8C-CECD-0EA5-BE36-97747ADD76CD}"/>
              </a:ext>
            </a:extLst>
          </p:cNvPr>
          <p:cNvSpPr txBox="1"/>
          <p:nvPr/>
        </p:nvSpPr>
        <p:spPr>
          <a:xfrm>
            <a:off x="3931442" y="1417240"/>
            <a:ext cx="7955757" cy="5078313"/>
          </a:xfrm>
          <a:prstGeom prst="rect">
            <a:avLst/>
          </a:prstGeom>
          <a:noFill/>
        </p:spPr>
        <p:txBody>
          <a:bodyPr wrap="square">
            <a:spAutoFit/>
          </a:bodyPr>
          <a:lstStyle/>
          <a:p>
            <a:r>
              <a:rPr lang="es-MX" dirty="0">
                <a:solidFill>
                  <a:schemeClr val="bg1"/>
                </a:solidFill>
              </a:rPr>
              <a:t>Patrick L. </a:t>
            </a:r>
            <a:r>
              <a:rPr lang="es-MX" dirty="0" err="1">
                <a:solidFill>
                  <a:schemeClr val="bg1"/>
                </a:solidFill>
              </a:rPr>
              <a:t>Toner</a:t>
            </a:r>
            <a:r>
              <a:rPr lang="es-MX" dirty="0">
                <a:solidFill>
                  <a:schemeClr val="bg1"/>
                </a:solidFill>
              </a:rPr>
              <a:t> Jr. (20 de septiembre de 1962 - 26 de enero de 1993), el máximo exponente del orgullo de cuero de San Francisco, murió de neumonía bacteriana relacionada con el SIDA en Birmingham, Alabama.</a:t>
            </a:r>
          </a:p>
          <a:p>
            <a:endParaRPr lang="es-MX" dirty="0">
              <a:solidFill>
                <a:schemeClr val="bg1"/>
              </a:solidFill>
            </a:endParaRPr>
          </a:p>
          <a:p>
            <a:r>
              <a:rPr lang="es-MX" dirty="0" err="1">
                <a:solidFill>
                  <a:schemeClr val="bg1"/>
                </a:solidFill>
              </a:rPr>
              <a:t>Toner</a:t>
            </a:r>
            <a:r>
              <a:rPr lang="es-MX" dirty="0">
                <a:solidFill>
                  <a:schemeClr val="bg1"/>
                </a:solidFill>
              </a:rPr>
              <a:t> se convirtió en un precursor de lo que ahora se conoce como orgullo de cuero cuando, a los 22 años, ganó el título contra otros 50 concursantes.</a:t>
            </a:r>
          </a:p>
          <a:p>
            <a:endParaRPr lang="es-MX" dirty="0">
              <a:solidFill>
                <a:schemeClr val="bg1"/>
              </a:solidFill>
            </a:endParaRPr>
          </a:p>
          <a:p>
            <a:r>
              <a:rPr lang="es-MX" dirty="0">
                <a:solidFill>
                  <a:schemeClr val="bg1"/>
                </a:solidFill>
              </a:rPr>
              <a:t>Para demostrar que su juventud no era un impedimento para ostentar el título de IML, </a:t>
            </a:r>
            <a:r>
              <a:rPr lang="es-MX" dirty="0" err="1">
                <a:solidFill>
                  <a:schemeClr val="bg1"/>
                </a:solidFill>
              </a:rPr>
              <a:t>Toner</a:t>
            </a:r>
            <a:r>
              <a:rPr lang="es-MX" dirty="0">
                <a:solidFill>
                  <a:schemeClr val="bg1"/>
                </a:solidFill>
              </a:rPr>
              <a:t> se sumergió en una plétora de actividades destinadas a beneficiar a casi todos los segmentos de las comunidades sociales y de recaudación de fondos de San Francisco. Fue capaz de conseguir apoyo financiero, servicios y donaciones de todos los agentes poderosos de la ciudad. </a:t>
            </a:r>
          </a:p>
          <a:p>
            <a:endParaRPr lang="es-MX" dirty="0">
              <a:solidFill>
                <a:schemeClr val="bg1"/>
              </a:solidFill>
            </a:endParaRPr>
          </a:p>
          <a:p>
            <a:r>
              <a:rPr lang="es-MX" dirty="0">
                <a:solidFill>
                  <a:schemeClr val="bg1"/>
                </a:solidFill>
              </a:rPr>
              <a:t>Como Mr. </a:t>
            </a:r>
            <a:r>
              <a:rPr lang="es-MX" dirty="0" err="1">
                <a:solidFill>
                  <a:schemeClr val="bg1"/>
                </a:solidFill>
              </a:rPr>
              <a:t>Leather</a:t>
            </a:r>
            <a:r>
              <a:rPr lang="es-MX" dirty="0">
                <a:solidFill>
                  <a:schemeClr val="bg1"/>
                </a:solidFill>
              </a:rPr>
              <a:t> Internacional, estableció un fondo de viajes para sus sucesores mediante la introducción del Trofeo y Fondo Conmemorativo Richard </a:t>
            </a:r>
            <a:r>
              <a:rPr lang="es-MX" dirty="0" err="1">
                <a:solidFill>
                  <a:schemeClr val="bg1"/>
                </a:solidFill>
              </a:rPr>
              <a:t>Hennigh</a:t>
            </a:r>
            <a:r>
              <a:rPr lang="es-MX" dirty="0">
                <a:solidFill>
                  <a:schemeClr val="bg1"/>
                </a:solidFill>
              </a:rPr>
              <a:t>, un homenaje al también muy popular segundo finalista de Seattle el año en que </a:t>
            </a:r>
            <a:r>
              <a:rPr lang="es-MX" dirty="0" err="1">
                <a:solidFill>
                  <a:schemeClr val="bg1"/>
                </a:solidFill>
              </a:rPr>
              <a:t>Toner</a:t>
            </a:r>
            <a:r>
              <a:rPr lang="es-MX" dirty="0">
                <a:solidFill>
                  <a:schemeClr val="bg1"/>
                </a:solidFill>
              </a:rPr>
              <a:t> ganó el título. </a:t>
            </a:r>
            <a:endParaRPr lang="es-MX" sz="2000" dirty="0">
              <a:solidFill>
                <a:schemeClr val="bg1"/>
              </a:solidFill>
            </a:endParaRPr>
          </a:p>
        </p:txBody>
      </p:sp>
      <p:pic>
        <p:nvPicPr>
          <p:cNvPr id="4" name="Imagen 3" descr="Dibujo animado de un personaje con la boca abierta&#10;&#10;Descripción generada automáticamente con confianza baja">
            <a:extLst>
              <a:ext uri="{FF2B5EF4-FFF2-40B4-BE49-F238E27FC236}">
                <a16:creationId xmlns:a16="http://schemas.microsoft.com/office/drawing/2014/main" id="{106CFF1C-D272-A104-BB47-5D28F5F38F09}"/>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6" name="Imagen 5" descr="Cabeza y torso de un hombre con sombrero&#10;&#10;Descripción generada automáticamente">
            <a:extLst>
              <a:ext uri="{FF2B5EF4-FFF2-40B4-BE49-F238E27FC236}">
                <a16:creationId xmlns:a16="http://schemas.microsoft.com/office/drawing/2014/main" id="{0204C148-9431-D0F5-7DD5-C143445D8506}"/>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9" name="CuadroTexto 8">
            <a:extLst>
              <a:ext uri="{FF2B5EF4-FFF2-40B4-BE49-F238E27FC236}">
                <a16:creationId xmlns:a16="http://schemas.microsoft.com/office/drawing/2014/main" id="{B8810D91-6DC4-F830-DC66-C184836672C1}"/>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0" name="Imagen 9" descr="Dibujo animado de un personaje con la boca abierta&#10;&#10;El contenido generado por IA puede ser incorrecto.">
            <a:extLst>
              <a:ext uri="{FF2B5EF4-FFF2-40B4-BE49-F238E27FC236}">
                <a16:creationId xmlns:a16="http://schemas.microsoft.com/office/drawing/2014/main" id="{8B4323A0-5769-BC8F-F6DB-4793E121950E}"/>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2516064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bg2">
                <a:lumMod val="50000"/>
              </a:schemeClr>
            </a:gs>
            <a:gs pos="100000">
              <a:schemeClr val="tx1"/>
            </a:gs>
          </a:gsLst>
          <a:path path="circle">
            <a:fillToRect l="100000" t="100000"/>
          </a:path>
          <a:tileRect r="-100000" b="-100000"/>
        </a:gradFill>
        <a:effectLst/>
      </p:bgPr>
    </p:bg>
    <p:spTree>
      <p:nvGrpSpPr>
        <p:cNvPr id="1" name="">
          <a:extLst>
            <a:ext uri="{FF2B5EF4-FFF2-40B4-BE49-F238E27FC236}">
              <a16:creationId xmlns:a16="http://schemas.microsoft.com/office/drawing/2014/main" id="{6F59CB4A-6397-04D1-F7FF-AF67151C96CC}"/>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6F9F5F9F-2AF1-7819-30CF-BA4D394CF85B}"/>
              </a:ext>
            </a:extLst>
          </p:cNvPr>
          <p:cNvSpPr txBox="1">
            <a:spLocks/>
          </p:cNvSpPr>
          <p:nvPr/>
        </p:nvSpPr>
        <p:spPr>
          <a:xfrm>
            <a:off x="1895475" y="365125"/>
            <a:ext cx="9729787" cy="9683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dirty="0" err="1">
                <a:solidFill>
                  <a:schemeClr val="bg1"/>
                </a:solidFill>
              </a:rPr>
              <a:t>Misters</a:t>
            </a:r>
            <a:r>
              <a:rPr lang="es-MX" dirty="0">
                <a:solidFill>
                  <a:schemeClr val="bg1"/>
                </a:solidFill>
              </a:rPr>
              <a:t> más relevantes</a:t>
            </a:r>
          </a:p>
        </p:txBody>
      </p:sp>
      <p:pic>
        <p:nvPicPr>
          <p:cNvPr id="7" name="Imagen 6" descr="Dibujo en blanco y negro de una persona&#10;&#10;El contenido generado por IA puede ser incorrecto.">
            <a:extLst>
              <a:ext uri="{FF2B5EF4-FFF2-40B4-BE49-F238E27FC236}">
                <a16:creationId xmlns:a16="http://schemas.microsoft.com/office/drawing/2014/main" id="{44240F4F-2F83-D1D6-15F2-7717BE718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281383"/>
            <a:ext cx="1135857" cy="1135857"/>
          </a:xfrm>
          <a:prstGeom prst="rect">
            <a:avLst/>
          </a:prstGeom>
        </p:spPr>
      </p:pic>
      <p:sp>
        <p:nvSpPr>
          <p:cNvPr id="4" name="Marcador de contenido 2">
            <a:extLst>
              <a:ext uri="{FF2B5EF4-FFF2-40B4-BE49-F238E27FC236}">
                <a16:creationId xmlns:a16="http://schemas.microsoft.com/office/drawing/2014/main" id="{C7243377-3183-EA46-7A4B-932EB1696936}"/>
              </a:ext>
            </a:extLst>
          </p:cNvPr>
          <p:cNvSpPr txBox="1">
            <a:spLocks/>
          </p:cNvSpPr>
          <p:nvPr/>
        </p:nvSpPr>
        <p:spPr>
          <a:xfrm>
            <a:off x="785812" y="6349672"/>
            <a:ext cx="3009900" cy="704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000" b="1" dirty="0">
                <a:solidFill>
                  <a:schemeClr val="bg1"/>
                </a:solidFill>
                <a:latin typeface="Arial" panose="020B0604020202020204" pitchFamily="34" charset="0"/>
              </a:rPr>
              <a:t>Guy Baldwin (1989)</a:t>
            </a:r>
            <a:endParaRPr lang="es-MX" sz="2000" b="1" dirty="0">
              <a:solidFill>
                <a:schemeClr val="bg1"/>
              </a:solidFill>
              <a:latin typeface="Arial" panose="020B0604020202020204" pitchFamily="34" charset="0"/>
              <a:cs typeface="Arial" panose="020B0604020202020204" pitchFamily="34" charset="0"/>
            </a:endParaRPr>
          </a:p>
          <a:p>
            <a:pPr marL="0" indent="0" fontAlgn="base">
              <a:buFont typeface="Arial" panose="020B0604020202020204" pitchFamily="34" charset="0"/>
              <a:buNone/>
            </a:pPr>
            <a:endParaRPr lang="en-US" sz="2000" b="1" dirty="0">
              <a:solidFill>
                <a:srgbClr val="000000"/>
              </a:solidFill>
              <a:latin typeface="Arial" panose="020B0604020202020204" pitchFamily="34" charset="0"/>
            </a:endParaRPr>
          </a:p>
        </p:txBody>
      </p:sp>
      <p:pic>
        <p:nvPicPr>
          <p:cNvPr id="15364" name="Picture 4" descr="Guy Baldwin">
            <a:extLst>
              <a:ext uri="{FF2B5EF4-FFF2-40B4-BE49-F238E27FC236}">
                <a16:creationId xmlns:a16="http://schemas.microsoft.com/office/drawing/2014/main" id="{BD0C905F-48DB-46C0-0A21-F0457C674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2" y="1464865"/>
            <a:ext cx="3009900" cy="482917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F5CEAAA5-BD7D-138A-9AF9-E769FC0A3EBD}"/>
              </a:ext>
            </a:extLst>
          </p:cNvPr>
          <p:cNvSpPr txBox="1"/>
          <p:nvPr/>
        </p:nvSpPr>
        <p:spPr>
          <a:xfrm>
            <a:off x="4076699" y="1333500"/>
            <a:ext cx="7767637" cy="5016758"/>
          </a:xfrm>
          <a:prstGeom prst="rect">
            <a:avLst/>
          </a:prstGeom>
          <a:noFill/>
        </p:spPr>
        <p:txBody>
          <a:bodyPr wrap="square">
            <a:spAutoFit/>
          </a:bodyPr>
          <a:lstStyle/>
          <a:p>
            <a:r>
              <a:rPr lang="es-MX" sz="2000" dirty="0">
                <a:solidFill>
                  <a:schemeClr val="bg1"/>
                </a:solidFill>
              </a:rPr>
              <a:t>Guy Baldwin (nacido en 1946) es un psicoterapeuta, autor, activista y educador estadounidense especializado en temas de particular relevancia para las comunidades BDSM y de cuero. Con sede en Los Ángeles, sostiene que la inclusión de elementos no lesivos del sadomasoquismo (bondage, flagelación, dominación, sumisión y otros) en una sexualidad consentida no indica ni confirma en sí misma una enfermedad mental o disfunción psicosexual.</a:t>
            </a:r>
          </a:p>
          <a:p>
            <a:endParaRPr lang="es-MX" sz="2000" dirty="0">
              <a:solidFill>
                <a:schemeClr val="bg1"/>
              </a:solidFill>
            </a:endParaRPr>
          </a:p>
          <a:p>
            <a:r>
              <a:rPr lang="es-MX" sz="2000" dirty="0">
                <a:solidFill>
                  <a:schemeClr val="bg1"/>
                </a:solidFill>
              </a:rPr>
              <a:t>En 1982, Baldwin creó una base de datos de profesionales que conocían y no tenían prejuicios contra el kink y el BDSM, llamada lista de profesionales conscientes del kink (lista KAP). Se ha ampliado y ahora la gestiona la Coalición Nacional para la Libertad Sexual como el Directorio de profesionales conscientes del kink y el poliamor. Baldwin ha escrito tres libros, así como numerosos artículos para revistas como </a:t>
            </a:r>
            <a:r>
              <a:rPr lang="es-MX" sz="2000" dirty="0" err="1">
                <a:solidFill>
                  <a:schemeClr val="bg1"/>
                </a:solidFill>
              </a:rPr>
              <a:t>Drummer</a:t>
            </a:r>
            <a:r>
              <a:rPr lang="es-MX" sz="2000" dirty="0">
                <a:solidFill>
                  <a:schemeClr val="bg1"/>
                </a:solidFill>
              </a:rPr>
              <a:t>, </a:t>
            </a:r>
            <a:r>
              <a:rPr lang="es-MX" sz="2000" dirty="0" err="1">
                <a:solidFill>
                  <a:schemeClr val="bg1"/>
                </a:solidFill>
              </a:rPr>
              <a:t>Frontiers</a:t>
            </a:r>
            <a:r>
              <a:rPr lang="es-MX" sz="2000" dirty="0">
                <a:solidFill>
                  <a:schemeClr val="bg1"/>
                </a:solidFill>
              </a:rPr>
              <a:t>, </a:t>
            </a:r>
            <a:r>
              <a:rPr lang="es-MX" sz="2000" dirty="0" err="1">
                <a:solidFill>
                  <a:schemeClr val="bg1"/>
                </a:solidFill>
              </a:rPr>
              <a:t>Checkmate</a:t>
            </a:r>
            <a:r>
              <a:rPr lang="es-MX" sz="2000" dirty="0">
                <a:solidFill>
                  <a:schemeClr val="bg1"/>
                </a:solidFill>
              </a:rPr>
              <a:t>, International </a:t>
            </a:r>
            <a:r>
              <a:rPr lang="es-MX" sz="2000" dirty="0" err="1">
                <a:solidFill>
                  <a:schemeClr val="bg1"/>
                </a:solidFill>
              </a:rPr>
              <a:t>Leatherman</a:t>
            </a:r>
            <a:r>
              <a:rPr lang="es-MX" sz="2000" dirty="0">
                <a:solidFill>
                  <a:schemeClr val="bg1"/>
                </a:solidFill>
              </a:rPr>
              <a:t> y </a:t>
            </a:r>
            <a:r>
              <a:rPr lang="es-MX" sz="2000" dirty="0" err="1">
                <a:solidFill>
                  <a:schemeClr val="bg1"/>
                </a:solidFill>
              </a:rPr>
              <a:t>The</a:t>
            </a:r>
            <a:r>
              <a:rPr lang="es-MX" sz="2000" dirty="0">
                <a:solidFill>
                  <a:schemeClr val="bg1"/>
                </a:solidFill>
              </a:rPr>
              <a:t> </a:t>
            </a:r>
            <a:r>
              <a:rPr lang="es-MX" sz="2000" dirty="0" err="1">
                <a:solidFill>
                  <a:schemeClr val="bg1"/>
                </a:solidFill>
              </a:rPr>
              <a:t>Leather</a:t>
            </a:r>
            <a:r>
              <a:rPr lang="es-MX" sz="2000" dirty="0">
                <a:solidFill>
                  <a:schemeClr val="bg1"/>
                </a:solidFill>
              </a:rPr>
              <a:t> </a:t>
            </a:r>
            <a:r>
              <a:rPr lang="es-MX" sz="2000" dirty="0" err="1">
                <a:solidFill>
                  <a:schemeClr val="bg1"/>
                </a:solidFill>
              </a:rPr>
              <a:t>Journal</a:t>
            </a:r>
            <a:r>
              <a:rPr lang="es-MX" sz="2000" dirty="0">
                <a:solidFill>
                  <a:schemeClr val="bg1"/>
                </a:solidFill>
              </a:rPr>
              <a:t>.</a:t>
            </a:r>
          </a:p>
        </p:txBody>
      </p:sp>
      <p:pic>
        <p:nvPicPr>
          <p:cNvPr id="3" name="Imagen 2" descr="Dibujo animado de un personaje con la boca abierta&#10;&#10;Descripción generada automáticamente con confianza baja">
            <a:extLst>
              <a:ext uri="{FF2B5EF4-FFF2-40B4-BE49-F238E27FC236}">
                <a16:creationId xmlns:a16="http://schemas.microsoft.com/office/drawing/2014/main" id="{B21B01B1-E66F-EC48-0799-5F267BA62661}"/>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27258" y="144744"/>
            <a:ext cx="648000" cy="648000"/>
          </a:xfrm>
          <a:prstGeom prst="rect">
            <a:avLst/>
          </a:prstGeom>
        </p:spPr>
      </p:pic>
      <p:pic>
        <p:nvPicPr>
          <p:cNvPr id="8" name="Imagen 7" descr="Cabeza y torso de un hombre con sombrero&#10;&#10;Descripción generada automáticamente">
            <a:extLst>
              <a:ext uri="{FF2B5EF4-FFF2-40B4-BE49-F238E27FC236}">
                <a16:creationId xmlns:a16="http://schemas.microsoft.com/office/drawing/2014/main" id="{0FC2611D-6118-49AD-2BAD-905EA2DFE397}"/>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36929" y="6190682"/>
            <a:ext cx="652602" cy="648000"/>
          </a:xfrm>
          <a:prstGeom prst="rect">
            <a:avLst/>
          </a:prstGeom>
        </p:spPr>
      </p:pic>
      <p:sp>
        <p:nvSpPr>
          <p:cNvPr id="9" name="CuadroTexto 8">
            <a:extLst>
              <a:ext uri="{FF2B5EF4-FFF2-40B4-BE49-F238E27FC236}">
                <a16:creationId xmlns:a16="http://schemas.microsoft.com/office/drawing/2014/main" id="{3DFA8152-A451-5E11-4681-1D7201513C44}"/>
              </a:ext>
            </a:extLst>
          </p:cNvPr>
          <p:cNvSpPr txBox="1"/>
          <p:nvPr/>
        </p:nvSpPr>
        <p:spPr>
          <a:xfrm rot="5400000">
            <a:off x="-1105066" y="2906103"/>
            <a:ext cx="2936591" cy="523220"/>
          </a:xfrm>
          <a:prstGeom prst="rect">
            <a:avLst/>
          </a:prstGeom>
          <a:noFill/>
        </p:spPr>
        <p:txBody>
          <a:bodyPr wrap="square" rtlCol="0">
            <a:spAutoFit/>
          </a:bodyPr>
          <a:lstStyle/>
          <a:p>
            <a:r>
              <a:rPr lang="es-MX" sz="1400" dirty="0">
                <a:solidFill>
                  <a:srgbClr val="7F7F7F"/>
                </a:solidFill>
              </a:rPr>
              <a:t>Elaborado por:</a:t>
            </a:r>
            <a:br>
              <a:rPr lang="es-MX" sz="1400" dirty="0">
                <a:solidFill>
                  <a:srgbClr val="7F7F7F"/>
                </a:solidFill>
              </a:rPr>
            </a:br>
            <a:r>
              <a:rPr lang="es-MX" sz="1400" dirty="0">
                <a:solidFill>
                  <a:srgbClr val="7F7F7F"/>
                </a:solidFill>
              </a:rPr>
              <a:t>Área de Educación y sensibilización</a:t>
            </a:r>
            <a:endParaRPr lang="es-MX" dirty="0">
              <a:solidFill>
                <a:srgbClr val="7F7F7F"/>
              </a:solidFill>
            </a:endParaRPr>
          </a:p>
        </p:txBody>
      </p:sp>
      <p:pic>
        <p:nvPicPr>
          <p:cNvPr id="10" name="Imagen 9" descr="Dibujo animado de un personaje con la boca abierta&#10;&#10;El contenido generado por IA puede ser incorrecto.">
            <a:extLst>
              <a:ext uri="{FF2B5EF4-FFF2-40B4-BE49-F238E27FC236}">
                <a16:creationId xmlns:a16="http://schemas.microsoft.com/office/drawing/2014/main" id="{F9C4817F-B68C-5358-B576-CF539C76951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31" y="977517"/>
            <a:ext cx="648000" cy="652236"/>
          </a:xfrm>
          <a:prstGeom prst="rect">
            <a:avLst/>
          </a:prstGeom>
        </p:spPr>
      </p:pic>
    </p:spTree>
    <p:extLst>
      <p:ext uri="{BB962C8B-B14F-4D97-AF65-F5344CB8AC3E}">
        <p14:creationId xmlns:p14="http://schemas.microsoft.com/office/powerpoint/2010/main" val="39644958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1552</TotalTime>
  <Words>5889</Words>
  <Application>Microsoft Office PowerPoint</Application>
  <PresentationFormat>Panorámica</PresentationFormat>
  <Paragraphs>481</Paragraphs>
  <Slides>42</Slides>
  <Notes>26</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42</vt:i4>
      </vt:variant>
    </vt:vector>
  </HeadingPairs>
  <TitlesOfParts>
    <vt:vector size="50" baseType="lpstr">
      <vt:lpstr>Aptos</vt:lpstr>
      <vt:lpstr>Aptos Display</vt:lpstr>
      <vt:lpstr>Arial</vt:lpstr>
      <vt:lpstr>Arial Unicode MS</vt:lpstr>
      <vt:lpstr>Courier New</vt:lpstr>
      <vt:lpstr>Symbol</vt:lpstr>
      <vt:lpstr>Wingdings</vt:lpstr>
      <vt:lpstr>Tema de Office</vt:lpstr>
      <vt:lpstr>International Mr. Leather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Jiménez</dc:creator>
  <cp:lastModifiedBy>Victor Jiménez</cp:lastModifiedBy>
  <cp:revision>17</cp:revision>
  <dcterms:created xsi:type="dcterms:W3CDTF">2025-02-06T19:06:51Z</dcterms:created>
  <dcterms:modified xsi:type="dcterms:W3CDTF">2025-03-15T22:04:08Z</dcterms:modified>
</cp:coreProperties>
</file>