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9" r:id="rId4"/>
    <p:sldId id="258" r:id="rId5"/>
    <p:sldId id="267" r:id="rId6"/>
    <p:sldId id="260"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ED6594-5A05-3DA3-6612-1CCAE78DB67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79BF74DD-D9F4-184A-F0D7-A524B313AA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E6F1E314-D6A1-8C02-BB44-D3E5C32EFE75}"/>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B9EF6468-932E-EA01-33B7-5027A641510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D588E56-585B-9D55-22FC-9DAAB2A25EF1}"/>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1502398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70C9F8-DDEB-2622-5E18-198F4D58635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857FE3B0-E202-1940-94E9-A3A55152693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00BCE963-54EF-8467-7A34-06EC41A4C3A8}"/>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3FE3A5B5-0794-6A9A-E019-EA7EE7575C3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6A5DFAE-27D9-625E-D160-72CE9242DCCD}"/>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129653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6905B78-A4C5-DB91-26D6-7EDA0BA8B54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9884C71-6E1E-DB06-528A-5E8A4FFB1E1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6B88DB9-D1F8-BD9D-D8F9-E24CB04ABE53}"/>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771EF03E-D1E4-5A56-50D2-410871C85D8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B39159C-F6B8-2C6A-7FD9-4E46B4442DBC}"/>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190100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61F915-0A04-A5E6-5C80-D4E0696E232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CD15A48-77A2-BFDA-2513-136F1FE56B0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2ED91989-3C51-2F22-98DA-FAA420CF84C9}"/>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2F73815C-16E6-43BD-464E-534B6459372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27294EC-19C6-BA3D-BBBA-90B89D6AD991}"/>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272696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E7FF1A-37D8-2CD3-FF88-35377513510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872C01A-F6C0-0A3A-84F2-9E943D5283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A30AE9F-B6E7-51D5-5F36-CA376BB96ACE}"/>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26C54D55-D1F3-D30D-40BC-74F603E34B1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B565E326-D96B-8266-CBB1-45ED73B6B4D9}"/>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1875972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B5E2B9-01BE-FDFB-C70B-6DE479937D0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7BFFD11-F949-8E06-531D-1AF8E9EFCF5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511E2DC2-DA46-532D-59F8-73C883CAA7F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7C4C4278-5A6C-1A0E-62E4-FBC07B4F83FD}"/>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6" name="Marcador de pie de página 5">
            <a:extLst>
              <a:ext uri="{FF2B5EF4-FFF2-40B4-BE49-F238E27FC236}">
                <a16:creationId xmlns:a16="http://schemas.microsoft.com/office/drawing/2014/main" id="{381BDFFF-F98C-0663-1E5F-3F4377D671D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5BB20EC-0734-6175-5950-17C40DEFCB61}"/>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2997203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AE98AE-DEA0-8DAA-3D6F-C6DF21225E3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7F8949A0-4F01-86CF-9F56-7F272CA887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EB25B15-7AB1-6F87-01B5-5DC9FDEC901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1DD4CF5F-679C-08E4-7D99-85D2220374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38A53F66-C840-696D-305A-4A243CE9DCB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D6E9EC19-74E4-0C0D-2AEA-3744475DDA47}"/>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8" name="Marcador de pie de página 7">
            <a:extLst>
              <a:ext uri="{FF2B5EF4-FFF2-40B4-BE49-F238E27FC236}">
                <a16:creationId xmlns:a16="http://schemas.microsoft.com/office/drawing/2014/main" id="{ECF3C155-951F-CF5D-950F-889B657BC12B}"/>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6BDE18E1-187A-66A9-0CEA-3CE358DB8A35}"/>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132263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34CF53-7C7B-D4F2-2E7F-5055F2C714C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16A4FBDB-11AA-5018-D1DE-767F2D970959}"/>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4" name="Marcador de pie de página 3">
            <a:extLst>
              <a:ext uri="{FF2B5EF4-FFF2-40B4-BE49-F238E27FC236}">
                <a16:creationId xmlns:a16="http://schemas.microsoft.com/office/drawing/2014/main" id="{0E77F407-8F28-71B2-69F4-58BCDA60A2C8}"/>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019680CA-1D3F-9916-C460-32549B6383E2}"/>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279812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0FE18C1-5E55-92F2-37C1-A015D22C0E93}"/>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3" name="Marcador de pie de página 2">
            <a:extLst>
              <a:ext uri="{FF2B5EF4-FFF2-40B4-BE49-F238E27FC236}">
                <a16:creationId xmlns:a16="http://schemas.microsoft.com/office/drawing/2014/main" id="{A0DA5265-D208-1E0D-52DE-A976B2B40901}"/>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75763664-7184-7145-3F1B-5A9745AC7454}"/>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282720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2D5F60-C001-81A1-E51F-0AE4CEE98D3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0B99FB1-6E0E-C8CA-4AE2-4994DC343E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3100C893-8910-16CD-652E-A971D2F6C1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7C7A614-800B-28C6-FDF3-5182C3B511DA}"/>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6" name="Marcador de pie de página 5">
            <a:extLst>
              <a:ext uri="{FF2B5EF4-FFF2-40B4-BE49-F238E27FC236}">
                <a16:creationId xmlns:a16="http://schemas.microsoft.com/office/drawing/2014/main" id="{41DF7336-D105-5DD2-E96A-61D4EC96F79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1CB2882D-DA59-0B63-F123-5C77A16B9F5E}"/>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309380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CA8E72-5CAC-EDD6-D28B-CA281C0C273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3A4F124E-6FDC-2547-D5F3-C8609DF209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0DA48D7B-99B6-E0A7-BE1E-E3CD7AE96E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6D1715A-F43E-0DEA-CB66-3DCDB4962B13}"/>
              </a:ext>
            </a:extLst>
          </p:cNvPr>
          <p:cNvSpPr>
            <a:spLocks noGrp="1"/>
          </p:cNvSpPr>
          <p:nvPr>
            <p:ph type="dt" sz="half" idx="10"/>
          </p:nvPr>
        </p:nvSpPr>
        <p:spPr/>
        <p:txBody>
          <a:bodyPr/>
          <a:lstStyle/>
          <a:p>
            <a:fld id="{D1F795F3-59AF-4FD0-A75E-247A7C44BA3A}" type="datetimeFigureOut">
              <a:rPr lang="es-MX" smtClean="0"/>
              <a:t>13/10/2024</a:t>
            </a:fld>
            <a:endParaRPr lang="es-MX"/>
          </a:p>
        </p:txBody>
      </p:sp>
      <p:sp>
        <p:nvSpPr>
          <p:cNvPr id="6" name="Marcador de pie de página 5">
            <a:extLst>
              <a:ext uri="{FF2B5EF4-FFF2-40B4-BE49-F238E27FC236}">
                <a16:creationId xmlns:a16="http://schemas.microsoft.com/office/drawing/2014/main" id="{F4DCA82F-3423-BDE4-50BD-F6A7E7DA1FDC}"/>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38E4685-6A4D-9D65-589F-6FB4919DBB94}"/>
              </a:ext>
            </a:extLst>
          </p:cNvPr>
          <p:cNvSpPr>
            <a:spLocks noGrp="1"/>
          </p:cNvSpPr>
          <p:nvPr>
            <p:ph type="sldNum" sz="quarter" idx="12"/>
          </p:nvPr>
        </p:nvSpPr>
        <p:spPr/>
        <p:txBody>
          <a:bodyPr/>
          <a:lstStyle/>
          <a:p>
            <a:fld id="{E1F817B1-E3D4-4095-BA69-27128A6E5AB0}" type="slidenum">
              <a:rPr lang="es-MX" smtClean="0"/>
              <a:t>‹Nº›</a:t>
            </a:fld>
            <a:endParaRPr lang="es-MX"/>
          </a:p>
        </p:txBody>
      </p:sp>
    </p:spTree>
    <p:extLst>
      <p:ext uri="{BB962C8B-B14F-4D97-AF65-F5344CB8AC3E}">
        <p14:creationId xmlns:p14="http://schemas.microsoft.com/office/powerpoint/2010/main" val="2887381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1EDC755-E512-19A1-193B-D12FC95B9E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56563F5-0477-D2E5-225F-D2C2C19120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762F214-C842-078F-21C6-795112874D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1F795F3-59AF-4FD0-A75E-247A7C44BA3A}" type="datetimeFigureOut">
              <a:rPr lang="es-MX" smtClean="0"/>
              <a:t>13/10/2024</a:t>
            </a:fld>
            <a:endParaRPr lang="es-MX"/>
          </a:p>
        </p:txBody>
      </p:sp>
      <p:sp>
        <p:nvSpPr>
          <p:cNvPr id="5" name="Marcador de pie de página 4">
            <a:extLst>
              <a:ext uri="{FF2B5EF4-FFF2-40B4-BE49-F238E27FC236}">
                <a16:creationId xmlns:a16="http://schemas.microsoft.com/office/drawing/2014/main" id="{79EA5C1F-EAB9-9BB7-566E-9C12967375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8B76DCA4-CD9F-B36A-6CEA-81759EE338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F817B1-E3D4-4095-BA69-27128A6E5AB0}" type="slidenum">
              <a:rPr lang="es-MX" smtClean="0"/>
              <a:t>‹Nº›</a:t>
            </a:fld>
            <a:endParaRPr lang="es-MX"/>
          </a:p>
        </p:txBody>
      </p:sp>
    </p:spTree>
    <p:extLst>
      <p:ext uri="{BB962C8B-B14F-4D97-AF65-F5344CB8AC3E}">
        <p14:creationId xmlns:p14="http://schemas.microsoft.com/office/powerpoint/2010/main" val="2266982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es.wikipedia.org/wiki/Sufragio_activo"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B31D52-70A7-B023-2AD3-41AA94795EB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A63F88A-6799-17B6-8198-868A1BA3017E}"/>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Historia</a:t>
            </a:r>
            <a:endParaRPr lang="es-MX" dirty="0"/>
          </a:p>
        </p:txBody>
      </p:sp>
      <p:sp>
        <p:nvSpPr>
          <p:cNvPr id="3" name="Marcador de contenido 2">
            <a:extLst>
              <a:ext uri="{FF2B5EF4-FFF2-40B4-BE49-F238E27FC236}">
                <a16:creationId xmlns:a16="http://schemas.microsoft.com/office/drawing/2014/main" id="{1D152E23-E968-9643-D1CE-84CE3F2B94C2}"/>
              </a:ext>
            </a:extLst>
          </p:cNvPr>
          <p:cNvSpPr>
            <a:spLocks noGrp="1"/>
          </p:cNvSpPr>
          <p:nvPr>
            <p:ph idx="1"/>
          </p:nvPr>
        </p:nvSpPr>
        <p:spPr>
          <a:xfrm>
            <a:off x="409575" y="1285875"/>
            <a:ext cx="11410950" cy="5207000"/>
          </a:xfrm>
        </p:spPr>
        <p:txBody>
          <a:bodyPr>
            <a:normAutofit/>
          </a:bodyPr>
          <a:lstStyle/>
          <a:p>
            <a:pPr marL="0" indent="0">
              <a:buNone/>
            </a:pPr>
            <a:endParaRPr lang="es-ES" sz="3200" dirty="0">
              <a:solidFill>
                <a:schemeClr val="bg1"/>
              </a:solidFill>
            </a:endParaRPr>
          </a:p>
          <a:p>
            <a:pPr marL="0" indent="0">
              <a:buNone/>
            </a:pPr>
            <a:endParaRPr lang="es-ES" sz="3200" dirty="0">
              <a:solidFill>
                <a:schemeClr val="bg1"/>
              </a:solidFill>
            </a:endParaRPr>
          </a:p>
          <a:p>
            <a:pPr marL="0" indent="0">
              <a:buNone/>
            </a:pPr>
            <a:endParaRPr lang="es-ES" sz="3200" dirty="0">
              <a:solidFill>
                <a:schemeClr val="bg1"/>
              </a:solidFill>
            </a:endParaRPr>
          </a:p>
          <a:p>
            <a:pPr marL="0" indent="0">
              <a:buNone/>
            </a:pPr>
            <a:r>
              <a:rPr lang="es-ES" sz="3200" dirty="0">
                <a:solidFill>
                  <a:schemeClr val="bg1"/>
                </a:solidFill>
              </a:rPr>
              <a:t>El 19 de octubre es el Día Nacional contra la Discriminación y se lleva a cabo en el marco de la celebración de la abolición de la esclavitud del 19 de Octubre de 1810.</a:t>
            </a:r>
          </a:p>
        </p:txBody>
      </p:sp>
    </p:spTree>
    <p:extLst>
      <p:ext uri="{BB962C8B-B14F-4D97-AF65-F5344CB8AC3E}">
        <p14:creationId xmlns:p14="http://schemas.microsoft.com/office/powerpoint/2010/main" val="3876725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D549C2-E42D-5E8E-8BB0-60A16D1CFF0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B4237FC-9237-235E-B887-AEC0F7970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¿Qué es derecho a la no discriminación?</a:t>
            </a:r>
            <a:endParaRPr lang="es-MX" dirty="0"/>
          </a:p>
        </p:txBody>
      </p:sp>
      <p:sp>
        <p:nvSpPr>
          <p:cNvPr id="3" name="Marcador de contenido 2">
            <a:extLst>
              <a:ext uri="{FF2B5EF4-FFF2-40B4-BE49-F238E27FC236}">
                <a16:creationId xmlns:a16="http://schemas.microsoft.com/office/drawing/2014/main" id="{DBF85DD1-C834-7FD1-B158-56375A8C5E8C}"/>
              </a:ext>
            </a:extLst>
          </p:cNvPr>
          <p:cNvSpPr>
            <a:spLocks noGrp="1"/>
          </p:cNvSpPr>
          <p:nvPr>
            <p:ph idx="1"/>
          </p:nvPr>
        </p:nvSpPr>
        <p:spPr>
          <a:xfrm>
            <a:off x="409575" y="1285875"/>
            <a:ext cx="11410950" cy="5207000"/>
          </a:xfrm>
        </p:spPr>
        <p:txBody>
          <a:bodyPr>
            <a:normAutofit/>
          </a:bodyPr>
          <a:lstStyle/>
          <a:p>
            <a:pPr marL="0" indent="0">
              <a:lnSpc>
                <a:spcPct val="100000"/>
              </a:lnSpc>
              <a:spcBef>
                <a:spcPts val="0"/>
              </a:spcBef>
              <a:buNone/>
            </a:pPr>
            <a:r>
              <a:rPr lang="es-ES" sz="2900" dirty="0">
                <a:solidFill>
                  <a:schemeClr val="bg1"/>
                </a:solidFill>
              </a:rPr>
              <a:t>Erradicar las prácticas discriminatorias es una tarea conjunta que requiere de la voluntad y el trabajo de todos los sectores de la sociedad. </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dirty="0">
                <a:solidFill>
                  <a:schemeClr val="bg1"/>
                </a:solidFill>
              </a:rPr>
              <a:t>A cada individuo le corresponde reconocer y aceptar sus conductas discriminatorias, con objeto de cuestionarlas y estar en posibilidad de modificarlas.</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dirty="0">
                <a:solidFill>
                  <a:schemeClr val="bg1"/>
                </a:solidFill>
              </a:rPr>
              <a:t>La discriminación debe ser prevenida mediante la promoción de valores como la igualdad, el respeto y la tolerancia.</a:t>
            </a:r>
          </a:p>
        </p:txBody>
      </p:sp>
    </p:spTree>
    <p:extLst>
      <p:ext uri="{BB962C8B-B14F-4D97-AF65-F5344CB8AC3E}">
        <p14:creationId xmlns:p14="http://schemas.microsoft.com/office/powerpoint/2010/main" val="1327218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Tipos de discriminación</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2">
            <a:normAutofit fontScale="85000" lnSpcReduction="10000"/>
          </a:bodyPr>
          <a:lstStyle/>
          <a:p>
            <a:pPr>
              <a:lnSpc>
                <a:spcPct val="120000"/>
              </a:lnSpc>
              <a:spcBef>
                <a:spcPts val="0"/>
              </a:spcBef>
              <a:buFont typeface="Arial" panose="020B0604020202020204" pitchFamily="34" charset="0"/>
              <a:buChar char="•"/>
            </a:pPr>
            <a:r>
              <a:rPr lang="es-ES" sz="3200" dirty="0">
                <a:solidFill>
                  <a:schemeClr val="bg1"/>
                </a:solidFill>
              </a:rPr>
              <a:t>Origen étnico o nacional</a:t>
            </a:r>
          </a:p>
          <a:p>
            <a:pPr>
              <a:lnSpc>
                <a:spcPct val="120000"/>
              </a:lnSpc>
              <a:spcBef>
                <a:spcPts val="0"/>
              </a:spcBef>
              <a:buFont typeface="Arial" panose="020B0604020202020204" pitchFamily="34" charset="0"/>
              <a:buChar char="•"/>
            </a:pPr>
            <a:r>
              <a:rPr lang="es-ES" sz="3200" dirty="0">
                <a:solidFill>
                  <a:schemeClr val="bg1"/>
                </a:solidFill>
              </a:rPr>
              <a:t>Color de piel</a:t>
            </a:r>
          </a:p>
          <a:p>
            <a:pPr>
              <a:lnSpc>
                <a:spcPct val="120000"/>
              </a:lnSpc>
              <a:spcBef>
                <a:spcPts val="0"/>
              </a:spcBef>
              <a:buFont typeface="Arial" panose="020B0604020202020204" pitchFamily="34" charset="0"/>
              <a:buChar char="•"/>
            </a:pPr>
            <a:r>
              <a:rPr lang="es-ES" sz="3200" dirty="0">
                <a:solidFill>
                  <a:schemeClr val="bg1"/>
                </a:solidFill>
              </a:rPr>
              <a:t>Cultura</a:t>
            </a:r>
          </a:p>
          <a:p>
            <a:pPr>
              <a:lnSpc>
                <a:spcPct val="120000"/>
              </a:lnSpc>
              <a:spcBef>
                <a:spcPts val="0"/>
              </a:spcBef>
              <a:buFont typeface="Arial" panose="020B0604020202020204" pitchFamily="34" charset="0"/>
              <a:buChar char="•"/>
            </a:pPr>
            <a:r>
              <a:rPr lang="es-ES" sz="3200" dirty="0">
                <a:solidFill>
                  <a:schemeClr val="bg1"/>
                </a:solidFill>
              </a:rPr>
              <a:t>Sexo</a:t>
            </a:r>
          </a:p>
          <a:p>
            <a:pPr>
              <a:lnSpc>
                <a:spcPct val="120000"/>
              </a:lnSpc>
              <a:spcBef>
                <a:spcPts val="0"/>
              </a:spcBef>
              <a:buFont typeface="Arial" panose="020B0604020202020204" pitchFamily="34" charset="0"/>
              <a:buChar char="•"/>
            </a:pPr>
            <a:r>
              <a:rPr lang="es-ES" sz="3200" dirty="0">
                <a:solidFill>
                  <a:schemeClr val="bg1"/>
                </a:solidFill>
              </a:rPr>
              <a:t>Género</a:t>
            </a:r>
          </a:p>
          <a:p>
            <a:pPr>
              <a:lnSpc>
                <a:spcPct val="120000"/>
              </a:lnSpc>
              <a:spcBef>
                <a:spcPts val="0"/>
              </a:spcBef>
              <a:buFont typeface="Arial" panose="020B0604020202020204" pitchFamily="34" charset="0"/>
              <a:buChar char="•"/>
            </a:pPr>
            <a:r>
              <a:rPr lang="es-ES" sz="3200" dirty="0">
                <a:solidFill>
                  <a:schemeClr val="bg1"/>
                </a:solidFill>
              </a:rPr>
              <a:t>Edad</a:t>
            </a:r>
          </a:p>
          <a:p>
            <a:pPr>
              <a:lnSpc>
                <a:spcPct val="120000"/>
              </a:lnSpc>
              <a:spcBef>
                <a:spcPts val="0"/>
              </a:spcBef>
              <a:buFont typeface="Arial" panose="020B0604020202020204" pitchFamily="34" charset="0"/>
              <a:buChar char="•"/>
            </a:pPr>
            <a:r>
              <a:rPr lang="es-ES" sz="3200" dirty="0">
                <a:solidFill>
                  <a:schemeClr val="bg1"/>
                </a:solidFill>
              </a:rPr>
              <a:t>Discapacidades</a:t>
            </a:r>
          </a:p>
          <a:p>
            <a:pPr>
              <a:lnSpc>
                <a:spcPct val="120000"/>
              </a:lnSpc>
              <a:spcBef>
                <a:spcPts val="0"/>
              </a:spcBef>
              <a:buFont typeface="Arial" panose="020B0604020202020204" pitchFamily="34" charset="0"/>
              <a:buChar char="•"/>
            </a:pPr>
            <a:r>
              <a:rPr lang="es-ES" sz="3200" dirty="0">
                <a:solidFill>
                  <a:schemeClr val="bg1"/>
                </a:solidFill>
              </a:rPr>
              <a:t>Condición social, económica, de salud o jurídica</a:t>
            </a:r>
          </a:p>
          <a:p>
            <a:pPr>
              <a:lnSpc>
                <a:spcPct val="120000"/>
              </a:lnSpc>
              <a:spcBef>
                <a:spcPts val="0"/>
              </a:spcBef>
              <a:buFont typeface="Arial" panose="020B0604020202020204" pitchFamily="34" charset="0"/>
              <a:buChar char="•"/>
            </a:pPr>
            <a:r>
              <a:rPr lang="es-ES" sz="3200" dirty="0">
                <a:solidFill>
                  <a:schemeClr val="bg1"/>
                </a:solidFill>
              </a:rPr>
              <a:t>Religión</a:t>
            </a:r>
          </a:p>
          <a:p>
            <a:pPr>
              <a:lnSpc>
                <a:spcPct val="120000"/>
              </a:lnSpc>
              <a:spcBef>
                <a:spcPts val="0"/>
              </a:spcBef>
              <a:buFont typeface="Arial" panose="020B0604020202020204" pitchFamily="34" charset="0"/>
              <a:buChar char="•"/>
            </a:pPr>
            <a:r>
              <a:rPr lang="es-ES" sz="3200" dirty="0">
                <a:solidFill>
                  <a:schemeClr val="bg1"/>
                </a:solidFill>
              </a:rPr>
              <a:t>Apariencia física</a:t>
            </a:r>
          </a:p>
          <a:p>
            <a:pPr>
              <a:lnSpc>
                <a:spcPct val="120000"/>
              </a:lnSpc>
              <a:spcBef>
                <a:spcPts val="0"/>
              </a:spcBef>
              <a:buFont typeface="Arial" panose="020B0604020202020204" pitchFamily="34" charset="0"/>
              <a:buChar char="•"/>
            </a:pPr>
            <a:r>
              <a:rPr lang="es-ES" sz="3200" dirty="0">
                <a:solidFill>
                  <a:schemeClr val="bg1"/>
                </a:solidFill>
              </a:rPr>
              <a:t>Características genéticas</a:t>
            </a:r>
          </a:p>
          <a:p>
            <a:pPr>
              <a:lnSpc>
                <a:spcPct val="120000"/>
              </a:lnSpc>
              <a:spcBef>
                <a:spcPts val="0"/>
              </a:spcBef>
              <a:buFont typeface="Arial" panose="020B0604020202020204" pitchFamily="34" charset="0"/>
              <a:buChar char="•"/>
            </a:pPr>
            <a:r>
              <a:rPr lang="es-ES" sz="3200" dirty="0">
                <a:solidFill>
                  <a:schemeClr val="bg1"/>
                </a:solidFill>
              </a:rPr>
              <a:t>Situación migratoria</a:t>
            </a:r>
          </a:p>
          <a:p>
            <a:pPr>
              <a:lnSpc>
                <a:spcPct val="120000"/>
              </a:lnSpc>
              <a:spcBef>
                <a:spcPts val="0"/>
              </a:spcBef>
              <a:buFont typeface="Arial" panose="020B0604020202020204" pitchFamily="34" charset="0"/>
              <a:buChar char="•"/>
            </a:pPr>
            <a:r>
              <a:rPr lang="es-ES" sz="3200" dirty="0">
                <a:solidFill>
                  <a:schemeClr val="bg1"/>
                </a:solidFill>
              </a:rPr>
              <a:t>Embarazo</a:t>
            </a:r>
          </a:p>
          <a:p>
            <a:pPr>
              <a:lnSpc>
                <a:spcPct val="120000"/>
              </a:lnSpc>
              <a:spcBef>
                <a:spcPts val="0"/>
              </a:spcBef>
              <a:buFont typeface="Arial" panose="020B0604020202020204" pitchFamily="34" charset="0"/>
              <a:buChar char="•"/>
            </a:pPr>
            <a:r>
              <a:rPr lang="es-ES" sz="3200" dirty="0">
                <a:solidFill>
                  <a:schemeClr val="bg1"/>
                </a:solidFill>
              </a:rPr>
              <a:t>Lengua</a:t>
            </a:r>
          </a:p>
          <a:p>
            <a:pPr>
              <a:lnSpc>
                <a:spcPct val="120000"/>
              </a:lnSpc>
              <a:spcBef>
                <a:spcPts val="0"/>
              </a:spcBef>
              <a:buFont typeface="Arial" panose="020B0604020202020204" pitchFamily="34" charset="0"/>
              <a:buChar char="•"/>
            </a:pPr>
            <a:r>
              <a:rPr lang="es-ES" sz="3200" dirty="0">
                <a:solidFill>
                  <a:schemeClr val="bg1"/>
                </a:solidFill>
              </a:rPr>
              <a:t>Opiniones</a:t>
            </a:r>
          </a:p>
          <a:p>
            <a:pPr>
              <a:lnSpc>
                <a:spcPct val="120000"/>
              </a:lnSpc>
              <a:spcBef>
                <a:spcPts val="0"/>
              </a:spcBef>
              <a:buFont typeface="Arial" panose="020B0604020202020204" pitchFamily="34" charset="0"/>
              <a:buChar char="•"/>
            </a:pPr>
            <a:r>
              <a:rPr lang="es-ES" sz="3200" dirty="0">
                <a:solidFill>
                  <a:schemeClr val="bg1"/>
                </a:solidFill>
              </a:rPr>
              <a:t>Preferencias sexuales</a:t>
            </a:r>
          </a:p>
          <a:p>
            <a:pPr>
              <a:lnSpc>
                <a:spcPct val="120000"/>
              </a:lnSpc>
              <a:spcBef>
                <a:spcPts val="0"/>
              </a:spcBef>
              <a:buFont typeface="Arial" panose="020B0604020202020204" pitchFamily="34" charset="0"/>
              <a:buChar char="•"/>
            </a:pPr>
            <a:r>
              <a:rPr lang="es-ES" sz="3200" dirty="0">
                <a:solidFill>
                  <a:schemeClr val="bg1"/>
                </a:solidFill>
              </a:rPr>
              <a:t>Identidad o filiación política</a:t>
            </a:r>
          </a:p>
          <a:p>
            <a:pPr>
              <a:lnSpc>
                <a:spcPct val="120000"/>
              </a:lnSpc>
              <a:spcBef>
                <a:spcPts val="0"/>
              </a:spcBef>
              <a:buFont typeface="Arial" panose="020B0604020202020204" pitchFamily="34" charset="0"/>
              <a:buChar char="•"/>
            </a:pPr>
            <a:r>
              <a:rPr lang="es-ES" sz="3200" dirty="0">
                <a:solidFill>
                  <a:schemeClr val="bg1"/>
                </a:solidFill>
              </a:rPr>
              <a:t>Estado civil, situación familiar y/o las responsabilidades familiares</a:t>
            </a:r>
          </a:p>
          <a:p>
            <a:pPr>
              <a:lnSpc>
                <a:spcPct val="120000"/>
              </a:lnSpc>
              <a:spcBef>
                <a:spcPts val="0"/>
              </a:spcBef>
              <a:buFont typeface="Arial" panose="020B0604020202020204" pitchFamily="34" charset="0"/>
              <a:buChar char="•"/>
            </a:pPr>
            <a:r>
              <a:rPr lang="es-ES" sz="3200" dirty="0">
                <a:solidFill>
                  <a:schemeClr val="bg1"/>
                </a:solidFill>
              </a:rPr>
              <a:t>El idioma</a:t>
            </a:r>
          </a:p>
          <a:p>
            <a:pPr>
              <a:lnSpc>
                <a:spcPct val="120000"/>
              </a:lnSpc>
              <a:spcBef>
                <a:spcPts val="0"/>
              </a:spcBef>
              <a:buFont typeface="Arial" panose="020B0604020202020204" pitchFamily="34" charset="0"/>
              <a:buChar char="•"/>
            </a:pPr>
            <a:r>
              <a:rPr lang="es-ES" sz="3200" dirty="0">
                <a:solidFill>
                  <a:schemeClr val="bg1"/>
                </a:solidFill>
              </a:rPr>
              <a:t>Antecedentes penales </a:t>
            </a:r>
          </a:p>
        </p:txBody>
      </p:sp>
    </p:spTree>
    <p:extLst>
      <p:ext uri="{BB962C8B-B14F-4D97-AF65-F5344CB8AC3E}">
        <p14:creationId xmlns:p14="http://schemas.microsoft.com/office/powerpoint/2010/main" val="714221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Tipos de discriminación, Por clase social</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fontScale="92500" lnSpcReduction="20000"/>
          </a:bodyPr>
          <a:lstStyle/>
          <a:p>
            <a:pPr marL="0" indent="0">
              <a:lnSpc>
                <a:spcPct val="120000"/>
              </a:lnSpc>
              <a:spcBef>
                <a:spcPts val="0"/>
              </a:spcBef>
              <a:buNone/>
            </a:pPr>
            <a:r>
              <a:rPr lang="es-ES" sz="3200" dirty="0">
                <a:solidFill>
                  <a:schemeClr val="bg1"/>
                </a:solidFill>
              </a:rPr>
              <a:t>Clasismo es el prejuicio y discriminación basados en la pertenencia o no a determinadas clases sociales, por lo general, un clasista asume su pertenencia a una u otra clase y obra en consecuencia para beneficiar los intereses de quienes son de su misma clase y en perjuicio de quienes no pertenecen a ella.</a:t>
            </a:r>
          </a:p>
          <a:p>
            <a:pPr marL="0" indent="0">
              <a:lnSpc>
                <a:spcPct val="120000"/>
              </a:lnSpc>
              <a:spcBef>
                <a:spcPts val="0"/>
              </a:spcBef>
              <a:buNone/>
            </a:pPr>
            <a:endParaRPr lang="es-ES" sz="3200" dirty="0">
              <a:solidFill>
                <a:schemeClr val="bg1"/>
              </a:solidFill>
            </a:endParaRPr>
          </a:p>
          <a:p>
            <a:pPr marL="0" indent="0">
              <a:lnSpc>
                <a:spcPct val="120000"/>
              </a:lnSpc>
              <a:spcBef>
                <a:spcPts val="0"/>
              </a:spcBef>
              <a:buNone/>
            </a:pPr>
            <a:r>
              <a:rPr lang="es-ES" sz="3100" dirty="0">
                <a:solidFill>
                  <a:schemeClr val="bg1"/>
                </a:solidFill>
              </a:rPr>
              <a:t>El clasismo es un fenómeno que se entrecruza en ocasiones con el racismo. El origen de la discriminación no se basa en este caso en diferencias étnicas, sino en la pertenencia a diferentes clases sociales, debido a las condiciones socioeconómicas del individuo o grupo social.</a:t>
            </a:r>
          </a:p>
          <a:p>
            <a:pPr marL="0" indent="0">
              <a:lnSpc>
                <a:spcPct val="120000"/>
              </a:lnSpc>
              <a:spcBef>
                <a:spcPts val="0"/>
              </a:spcBef>
              <a:buNone/>
            </a:pPr>
            <a:endParaRPr lang="es-ES" sz="3200" dirty="0">
              <a:solidFill>
                <a:schemeClr val="bg1"/>
              </a:solidFill>
            </a:endParaRPr>
          </a:p>
        </p:txBody>
      </p:sp>
    </p:spTree>
    <p:extLst>
      <p:ext uri="{BB962C8B-B14F-4D97-AF65-F5344CB8AC3E}">
        <p14:creationId xmlns:p14="http://schemas.microsoft.com/office/powerpoint/2010/main" val="3508237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Tipos de discriminación, Por edad</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Edadismo es la discriminación contra personas o colectivos por motivo de edad, entre ellos se encuentran las actitudes perjudiciales hacia las personas mayores, este término también se usa con respecto a prejuicios y discriminación contra adolescentes y niños, como negarles ciertos derechos (por ejemplo, </a:t>
            </a:r>
            <a:r>
              <a:rPr lang="es-ES" sz="3100" dirty="0">
                <a:solidFill>
                  <a:schemeClr val="bg1"/>
                </a:solidFill>
                <a:hlinkClick r:id="rId2" tooltip="Sufragio activo">
                  <a:extLst>
                    <a:ext uri="{A12FA001-AC4F-418D-AE19-62706E023703}">
                      <ahyp:hlinkClr xmlns:ahyp="http://schemas.microsoft.com/office/drawing/2018/hyperlinkcolor" val="tx"/>
                    </a:ext>
                  </a:extLst>
                </a:hlinkClick>
              </a:rPr>
              <a:t>v</a:t>
            </a:r>
            <a:r>
              <a:rPr lang="es-ES" sz="3100" dirty="0">
                <a:solidFill>
                  <a:schemeClr val="bg1"/>
                </a:solidFill>
              </a:rPr>
              <a:t>o</a:t>
            </a:r>
            <a:r>
              <a:rPr lang="es-ES" sz="3100" dirty="0">
                <a:solidFill>
                  <a:schemeClr val="bg1"/>
                </a:solidFill>
                <a:hlinkClick r:id="rId2" tooltip="Sufragio activo">
                  <a:extLst>
                    <a:ext uri="{A12FA001-AC4F-418D-AE19-62706E023703}">
                      <ahyp:hlinkClr xmlns:ahyp="http://schemas.microsoft.com/office/drawing/2018/hyperlinkcolor" val="tx"/>
                    </a:ext>
                  </a:extLst>
                </a:hlinkClick>
              </a:rPr>
              <a:t>tar</a:t>
            </a:r>
            <a:r>
              <a:rPr lang="es-ES" sz="3100" dirty="0">
                <a:solidFill>
                  <a:schemeClr val="bg1"/>
                </a:solidFill>
              </a:rPr>
              <a:t>),​ o ignorar sus ideas porque se los considera «demasiado jóvenes» o asumir que deben comportarse de cierta manera por su edad.</a:t>
            </a:r>
            <a:endParaRPr lang="es-ES" sz="3200" dirty="0">
              <a:solidFill>
                <a:schemeClr val="bg1"/>
              </a:solidFill>
            </a:endParaRPr>
          </a:p>
        </p:txBody>
      </p:sp>
    </p:spTree>
    <p:extLst>
      <p:ext uri="{BB962C8B-B14F-4D97-AF65-F5344CB8AC3E}">
        <p14:creationId xmlns:p14="http://schemas.microsoft.com/office/powerpoint/2010/main" val="3581313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Tipos de discriminación, Por género</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Sexismo, discriminación sexual o discriminación de género es el prejuicio o discriminación basada en el sexo o género. También se refiere a las condiciones o actitudes que promueven estereotipos de roles sociales establecidos en diferencias sexuales.</a:t>
            </a:r>
          </a:p>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El sexismo extremo puede fomentar el acoso sexual, la violación y otras formas de violencia sexual. La discriminación de identidad de género es discriminación hacia las personas en función de su identidad o sus diferencias de género o sexo.</a:t>
            </a:r>
          </a:p>
        </p:txBody>
      </p:sp>
    </p:spTree>
    <p:extLst>
      <p:ext uri="{BB962C8B-B14F-4D97-AF65-F5344CB8AC3E}">
        <p14:creationId xmlns:p14="http://schemas.microsoft.com/office/powerpoint/2010/main" val="2770386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Tipos de discriminación, Por origen étnico</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fontScale="77500" lnSpcReduction="20000"/>
          </a:bodyPr>
          <a:lstStyle/>
          <a:p>
            <a:pPr marL="0" indent="0">
              <a:lnSpc>
                <a:spcPct val="100000"/>
              </a:lnSpc>
              <a:spcBef>
                <a:spcPts val="0"/>
              </a:spcBef>
              <a:buNone/>
            </a:pPr>
            <a:r>
              <a:rPr lang="es-ES" sz="3100" dirty="0">
                <a:solidFill>
                  <a:schemeClr val="bg1"/>
                </a:solidFill>
              </a:rPr>
              <a:t>El racismo es sostener la superioridad o inferioridad de un grupo étnico frente a los demás, promoviendo mecanismos, sistemas y culturas de discriminación, persecución y exclusión. La palabra «racismo» designa también la doctrina antropológica o la ideología política basada en ese sentimiento.</a:t>
            </a:r>
          </a:p>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Existen autores que proponen distinguir entre el racismo en sentido amplio del racismo en sentido restringido:</a:t>
            </a:r>
          </a:p>
          <a:p>
            <a:pPr marL="0" indent="0">
              <a:lnSpc>
                <a:spcPct val="100000"/>
              </a:lnSpc>
              <a:spcBef>
                <a:spcPts val="0"/>
              </a:spcBef>
              <a:buNone/>
            </a:pPr>
            <a:r>
              <a:rPr lang="es-ES" sz="3100" dirty="0">
                <a:solidFill>
                  <a:schemeClr val="bg1"/>
                </a:solidFill>
              </a:rPr>
              <a:t> </a:t>
            </a:r>
          </a:p>
          <a:p>
            <a:pPr>
              <a:lnSpc>
                <a:spcPct val="100000"/>
              </a:lnSpc>
              <a:spcBef>
                <a:spcPts val="0"/>
              </a:spcBef>
            </a:pPr>
            <a:r>
              <a:rPr lang="es-ES" sz="3100" b="1" dirty="0">
                <a:solidFill>
                  <a:schemeClr val="accent1">
                    <a:lumMod val="40000"/>
                    <a:lumOff val="60000"/>
                  </a:schemeClr>
                </a:solidFill>
              </a:rPr>
              <a:t>Racismo en sentido amplio:</a:t>
            </a:r>
            <a:r>
              <a:rPr lang="es-ES" sz="3100" dirty="0">
                <a:solidFill>
                  <a:schemeClr val="bg1"/>
                </a:solidFill>
              </a:rPr>
              <a:t> Afirma la superioridad intelectual y moral de unas razas sobre otras, superioridad que se mantiene con la pureza racial y se arruina con el mestizaje.</a:t>
            </a:r>
            <a:br>
              <a:rPr lang="es-ES" sz="3100" dirty="0">
                <a:solidFill>
                  <a:schemeClr val="bg1"/>
                </a:solidFill>
              </a:rPr>
            </a:br>
            <a:endParaRPr lang="es-ES" sz="3100" dirty="0">
              <a:solidFill>
                <a:schemeClr val="bg1"/>
              </a:solidFill>
            </a:endParaRPr>
          </a:p>
          <a:p>
            <a:pPr>
              <a:lnSpc>
                <a:spcPct val="100000"/>
              </a:lnSpc>
              <a:spcBef>
                <a:spcPts val="0"/>
              </a:spcBef>
            </a:pPr>
            <a:r>
              <a:rPr lang="es-ES" sz="3100" b="1" dirty="0">
                <a:solidFill>
                  <a:schemeClr val="accent1">
                    <a:lumMod val="40000"/>
                    <a:lumOff val="60000"/>
                  </a:schemeClr>
                </a:solidFill>
              </a:rPr>
              <a:t>Racismo en sentido restringido:</a:t>
            </a:r>
            <a:r>
              <a:rPr lang="es-ES" sz="3100" dirty="0">
                <a:solidFill>
                  <a:schemeClr val="bg1"/>
                </a:solidFill>
              </a:rPr>
              <a:t> Es una doctrina de apariencia científica que afirma la determinación biológica hereditaria de las capacidades intelectuales y morales del </a:t>
            </a:r>
            <a:r>
              <a:rPr lang="es-ES" sz="3100" dirty="0" err="1">
                <a:solidFill>
                  <a:schemeClr val="bg1"/>
                </a:solidFill>
              </a:rPr>
              <a:t>indivduo</a:t>
            </a:r>
            <a:r>
              <a:rPr lang="es-ES" sz="3100" dirty="0">
                <a:solidFill>
                  <a:schemeClr val="bg1"/>
                </a:solidFill>
              </a:rPr>
              <a:t>, y la división de los grupos humanos en razas.</a:t>
            </a:r>
          </a:p>
        </p:txBody>
      </p:sp>
    </p:spTree>
    <p:extLst>
      <p:ext uri="{BB962C8B-B14F-4D97-AF65-F5344CB8AC3E}">
        <p14:creationId xmlns:p14="http://schemas.microsoft.com/office/powerpoint/2010/main" val="4220058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Tipos de discriminación, Por discapacidad</a:t>
            </a:r>
            <a:endParaRPr lang="es-MX" dirty="0"/>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00000"/>
              </a:lnSpc>
              <a:spcBef>
                <a:spcPts val="0"/>
              </a:spcBef>
              <a:buNone/>
            </a:pPr>
            <a:r>
              <a:rPr lang="es-ES" sz="3100" dirty="0">
                <a:solidFill>
                  <a:schemeClr val="bg1"/>
                </a:solidFill>
              </a:rPr>
              <a:t>El capacitismo es una forma de discriminación o prejuicio social contra las personas con discapacidad, entendida como alguna dificultad para caminar o moverse, ver y escuchar, hablar o comunicarse, poner atención o aprender, atender el cuidado personal o tener alguna limitación mental.</a:t>
            </a:r>
          </a:p>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De un modo particular, es muy común este tipo de discriminación en las personas que poseen algunas discapacidades que a simple vista no se perciben como por ejemplo los trastornos del espectro autista.</a:t>
            </a:r>
          </a:p>
        </p:txBody>
      </p:sp>
    </p:spTree>
    <p:extLst>
      <p:ext uri="{BB962C8B-B14F-4D97-AF65-F5344CB8AC3E}">
        <p14:creationId xmlns:p14="http://schemas.microsoft.com/office/powerpoint/2010/main" val="1993295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3600" dirty="0">
                <a:solidFill>
                  <a:schemeClr val="bg1"/>
                </a:solidFill>
              </a:rPr>
              <a:t>(CNDH) - Tipos de discriminación, Por orientación sexual</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lnSpcReduction="10000"/>
          </a:bodyPr>
          <a:lstStyle/>
          <a:p>
            <a:pPr marL="0" indent="0">
              <a:lnSpc>
                <a:spcPct val="100000"/>
              </a:lnSpc>
              <a:spcBef>
                <a:spcPts val="0"/>
              </a:spcBef>
              <a:buNone/>
            </a:pPr>
            <a:r>
              <a:rPr lang="es-ES" sz="3100" dirty="0">
                <a:solidFill>
                  <a:schemeClr val="bg1"/>
                </a:solidFill>
              </a:rPr>
              <a:t>La homofobia abarca toda aquella actitud degradante, discriminatoria, ofensiva o desfavorable hacia alguien por motivo de la orientación homosexual.​ Aunque es habitual que se incluya en el término a las demás personas que integran a la diversidad sexual, como es el caso de las personas bisexuales, transgénero y transexuales.</a:t>
            </a:r>
          </a:p>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La homofobia es el rechazo y odio irracional que se tiene hacia la homosexualidad y que conduce a la violencia y a la discriminación hacia los individuos que tienen dicha orientación sexual.</a:t>
            </a:r>
          </a:p>
        </p:txBody>
      </p:sp>
    </p:spTree>
    <p:extLst>
      <p:ext uri="{BB962C8B-B14F-4D97-AF65-F5344CB8AC3E}">
        <p14:creationId xmlns:p14="http://schemas.microsoft.com/office/powerpoint/2010/main" val="4232479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(CNDH) - Tipos de discriminación, </a:t>
            </a:r>
            <a:r>
              <a:rPr lang="es-MX" sz="4000" b="1" dirty="0">
                <a:solidFill>
                  <a:schemeClr val="accent2">
                    <a:lumMod val="40000"/>
                    <a:lumOff val="60000"/>
                  </a:schemeClr>
                </a:solidFill>
              </a:rPr>
              <a:t>Por especie</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fontScale="85000" lnSpcReduction="20000"/>
          </a:bodyPr>
          <a:lstStyle/>
          <a:p>
            <a:pPr marL="0" indent="0">
              <a:lnSpc>
                <a:spcPct val="110000"/>
              </a:lnSpc>
              <a:spcBef>
                <a:spcPts val="0"/>
              </a:spcBef>
              <a:buNone/>
            </a:pPr>
            <a:r>
              <a:rPr lang="es-ES" sz="3100" dirty="0">
                <a:solidFill>
                  <a:schemeClr val="bg1"/>
                </a:solidFill>
              </a:rPr>
              <a:t>El especismo es una forma de discriminación basada en la pertenencia a una especie. Implica establecer distinciones morales significativas entre las distintas especies, aunque sus «intereses fundamentales» e «inalienables», sean «equivalentes».​ Más precisamente, el especismo es la falla de considerar intereses de igual fuerza, en términos de la supuesta relevancia moral que confiere la pertenencia a una especie.</a:t>
            </a:r>
          </a:p>
          <a:p>
            <a:pPr marL="0" indent="0">
              <a:lnSpc>
                <a:spcPct val="110000"/>
              </a:lnSpc>
              <a:spcBef>
                <a:spcPts val="0"/>
              </a:spcBef>
              <a:buNone/>
            </a:pPr>
            <a:endParaRPr lang="es-ES" sz="3100" dirty="0">
              <a:solidFill>
                <a:schemeClr val="bg1"/>
              </a:solidFill>
            </a:endParaRPr>
          </a:p>
          <a:p>
            <a:pPr marL="0" indent="0">
              <a:lnSpc>
                <a:spcPct val="110000"/>
              </a:lnSpc>
              <a:spcBef>
                <a:spcPts val="0"/>
              </a:spcBef>
              <a:buNone/>
            </a:pPr>
            <a:r>
              <a:rPr lang="es-ES" sz="3100" dirty="0">
                <a:solidFill>
                  <a:schemeClr val="bg1"/>
                </a:solidFill>
              </a:rPr>
              <a:t>El término es usado por los defensores de los derechos de los animales, quienes lo comparan o lo colocan al mismo nivel que el racismo y el sexismo, argumentando que pertenecer a una especie no tiene significancia moral. También aseguran que el especismo justifica la utilización o sacrificio de animales en espectáculos crueles, como corridas de toros y peleas de gallos, y que fundamenta la ganadería, el uso de cuero y la experimentación con animales, entre otras prácticas.</a:t>
            </a:r>
          </a:p>
        </p:txBody>
      </p:sp>
    </p:spTree>
    <p:extLst>
      <p:ext uri="{BB962C8B-B14F-4D97-AF65-F5344CB8AC3E}">
        <p14:creationId xmlns:p14="http://schemas.microsoft.com/office/powerpoint/2010/main" val="3238331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(CNDH) - Tipos de discriminación, Por lateralidad</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r>
              <a:rPr lang="es-ES" sz="3100" dirty="0">
                <a:solidFill>
                  <a:schemeClr val="bg1"/>
                </a:solidFill>
              </a:rPr>
              <a:t>El ejemplo más claro es la discriminación de los diestros hacia los zurdos, dado que en muchas culturas y religiones consideran a la mano izquierda como «la mano del demonio»</a:t>
            </a:r>
          </a:p>
        </p:txBody>
      </p:sp>
    </p:spTree>
    <p:extLst>
      <p:ext uri="{BB962C8B-B14F-4D97-AF65-F5344CB8AC3E}">
        <p14:creationId xmlns:p14="http://schemas.microsoft.com/office/powerpoint/2010/main" val="53180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F8A97F-8A45-94D1-B90F-26B6AA5E9FEB}"/>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Definición de Discriminación</a:t>
            </a:r>
            <a:endParaRPr lang="es-MX" dirty="0"/>
          </a:p>
        </p:txBody>
      </p:sp>
      <p:sp>
        <p:nvSpPr>
          <p:cNvPr id="3" name="Marcador de contenido 2">
            <a:extLst>
              <a:ext uri="{FF2B5EF4-FFF2-40B4-BE49-F238E27FC236}">
                <a16:creationId xmlns:a16="http://schemas.microsoft.com/office/drawing/2014/main" id="{FBB9B7DE-90B8-0D54-E3D7-7976D76C76EC}"/>
              </a:ext>
            </a:extLst>
          </p:cNvPr>
          <p:cNvSpPr>
            <a:spLocks noGrp="1"/>
          </p:cNvSpPr>
          <p:nvPr>
            <p:ph idx="1"/>
          </p:nvPr>
        </p:nvSpPr>
        <p:spPr>
          <a:xfrm>
            <a:off x="409575" y="1285875"/>
            <a:ext cx="11410950" cy="5207000"/>
          </a:xfrm>
        </p:spPr>
        <p:txBody>
          <a:bodyPr>
            <a:normAutofit lnSpcReduction="10000"/>
          </a:bodyPr>
          <a:lstStyle/>
          <a:p>
            <a:pPr marL="0" indent="0">
              <a:lnSpc>
                <a:spcPct val="100000"/>
              </a:lnSpc>
              <a:spcBef>
                <a:spcPts val="0"/>
              </a:spcBef>
              <a:buNone/>
            </a:pPr>
            <a:r>
              <a:rPr lang="es-ES" dirty="0">
                <a:solidFill>
                  <a:schemeClr val="bg1"/>
                </a:solidFill>
              </a:rPr>
              <a:t>E</a:t>
            </a:r>
            <a:r>
              <a:rPr lang="es-ES" sz="2800" dirty="0">
                <a:solidFill>
                  <a:schemeClr val="bg1"/>
                </a:solidFill>
              </a:rPr>
              <a:t>s toda distinción, exclusión, restricción o preferencia que tiene como resultado obstaculizar, restringir, impedir, menoscabar o anular el reconocimiento, goce o ejercicio de los derechos humanos y libertades</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(CNDH) - La discriminación es un fenómeno social que vulnera la dignidad, los derechos humanos y las libertades fundamentales de las personas.</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(CNDH) - La discriminación es la manifestación concreta, individual, grupal o colectiva de la negación del principio de igualdad y constituye uno de los mayores obstáculos para avanzar en el pleno ejercicio de los derechos humanos.</a:t>
            </a:r>
          </a:p>
          <a:p>
            <a:pPr marL="0" indent="0">
              <a:lnSpc>
                <a:spcPct val="100000"/>
              </a:lnSpc>
              <a:spcBef>
                <a:spcPts val="0"/>
              </a:spcBef>
              <a:buNone/>
            </a:pPr>
            <a:endParaRPr lang="es-ES" dirty="0">
              <a:solidFill>
                <a:schemeClr val="bg1"/>
              </a:solidFill>
            </a:endParaRPr>
          </a:p>
        </p:txBody>
      </p:sp>
    </p:spTree>
    <p:extLst>
      <p:ext uri="{BB962C8B-B14F-4D97-AF65-F5344CB8AC3E}">
        <p14:creationId xmlns:p14="http://schemas.microsoft.com/office/powerpoint/2010/main" val="2482375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(CNDH) - Tipos de discriminación, Por embarazo</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r>
              <a:rPr lang="es-ES" sz="3100" dirty="0">
                <a:solidFill>
                  <a:schemeClr val="bg1"/>
                </a:solidFill>
              </a:rPr>
              <a:t>Este tipo de discriminación se da en el momento en que las mujeres son limitadas o rechazadas, cuando se encuentran embarazadas, o padecen alguna enfermedad relacionada con el embarazo.</a:t>
            </a:r>
          </a:p>
        </p:txBody>
      </p:sp>
    </p:spTree>
    <p:extLst>
      <p:ext uri="{BB962C8B-B14F-4D97-AF65-F5344CB8AC3E}">
        <p14:creationId xmlns:p14="http://schemas.microsoft.com/office/powerpoint/2010/main" val="3665935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(CNDH) - Tipos de discriminación, Por religión</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fontScale="77500" lnSpcReduction="20000"/>
          </a:bodyPr>
          <a:lstStyle/>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r>
              <a:rPr lang="es-ES" sz="3100" dirty="0">
                <a:solidFill>
                  <a:schemeClr val="bg1"/>
                </a:solidFill>
              </a:rPr>
              <a:t>La discriminación religiosa consiste en tratar a una persona o grupo, de manera no favorable debido a sus creencias religiosas. Esto incluye cuando los adeptos de diferentes religiones, confesiones o no religiones son tratados de manera desigual debido a estas creencias, ya sea ante la ley o en entornos institucionales, como el empleo o la vivienda. Está relacionada con la persecución religiosa.</a:t>
            </a:r>
          </a:p>
          <a:p>
            <a:pPr marL="0" indent="0">
              <a:lnSpc>
                <a:spcPct val="120000"/>
              </a:lnSpc>
              <a:spcBef>
                <a:spcPts val="0"/>
              </a:spcBef>
              <a:buNone/>
            </a:pPr>
            <a:endParaRPr lang="es-ES" sz="3100" dirty="0">
              <a:solidFill>
                <a:schemeClr val="bg1"/>
              </a:solidFill>
            </a:endParaRPr>
          </a:p>
          <a:p>
            <a:pPr marL="0" indent="0">
              <a:lnSpc>
                <a:spcPct val="120000"/>
              </a:lnSpc>
              <a:spcBef>
                <a:spcPts val="0"/>
              </a:spcBef>
              <a:buNone/>
            </a:pPr>
            <a:r>
              <a:rPr lang="es-ES" sz="3100" dirty="0">
                <a:solidFill>
                  <a:schemeClr val="bg1"/>
                </a:solidFill>
              </a:rPr>
              <a:t>Esta discriminación puede manifestarse en la limitación al acceso a la enseñanza, servicios de salud, o a cargos públicos e incluso los miembros de las comunidades religiosas pueden ser encarcelados o asesinados debido a su afiliación o a sus creencias religiosas. Así mismo, esta forma de discriminación puede afectar a quienes manifiestan públicamente no creer en ninguna religión.</a:t>
            </a:r>
          </a:p>
        </p:txBody>
      </p:sp>
    </p:spTree>
    <p:extLst>
      <p:ext uri="{BB962C8B-B14F-4D97-AF65-F5344CB8AC3E}">
        <p14:creationId xmlns:p14="http://schemas.microsoft.com/office/powerpoint/2010/main" val="2390224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(CNDH) - Tipos de discriminación, Por personalidad</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285875"/>
            <a:ext cx="11410950" cy="5207000"/>
          </a:xfrm>
        </p:spPr>
        <p:txBody>
          <a:bodyPr numCol="1">
            <a:normAutofit/>
          </a:bodyPr>
          <a:lstStyle/>
          <a:p>
            <a:pPr marL="0" indent="0">
              <a:lnSpc>
                <a:spcPct val="110000"/>
              </a:lnSpc>
              <a:spcBef>
                <a:spcPts val="0"/>
              </a:spcBef>
              <a:buNone/>
            </a:pPr>
            <a:endParaRPr lang="es-ES" sz="3100" dirty="0">
              <a:solidFill>
                <a:schemeClr val="bg1"/>
              </a:solidFill>
            </a:endParaRPr>
          </a:p>
          <a:p>
            <a:pPr marL="0" indent="0">
              <a:lnSpc>
                <a:spcPct val="110000"/>
              </a:lnSpc>
              <a:spcBef>
                <a:spcPts val="0"/>
              </a:spcBef>
              <a:buNone/>
            </a:pPr>
            <a:r>
              <a:rPr lang="es-ES" sz="3100" dirty="0">
                <a:solidFill>
                  <a:schemeClr val="bg1"/>
                </a:solidFill>
              </a:rPr>
              <a:t>El psicólogo Carl Jung distinguía la personalidad en introvertida y extrovertida. Las personas introvertidas pueden ser objeto de discriminación y burlas, con epítetos tales como "autista", "mudo", etc.</a:t>
            </a:r>
          </a:p>
          <a:p>
            <a:pPr marL="0" indent="0">
              <a:lnSpc>
                <a:spcPct val="110000"/>
              </a:lnSpc>
              <a:spcBef>
                <a:spcPts val="0"/>
              </a:spcBef>
              <a:buNone/>
            </a:pPr>
            <a:endParaRPr lang="es-ES" sz="3100" dirty="0">
              <a:solidFill>
                <a:schemeClr val="bg1"/>
              </a:solidFill>
            </a:endParaRPr>
          </a:p>
          <a:p>
            <a:pPr marL="0" indent="0">
              <a:lnSpc>
                <a:spcPct val="110000"/>
              </a:lnSpc>
              <a:spcBef>
                <a:spcPts val="0"/>
              </a:spcBef>
              <a:buNone/>
            </a:pPr>
            <a:r>
              <a:rPr lang="es-ES" sz="3100" dirty="0">
                <a:solidFill>
                  <a:schemeClr val="bg1"/>
                </a:solidFill>
              </a:rPr>
              <a:t>Podemos aplicar a este tipo de discriminación una famosa frase atribuida a Albert Einstein «Si juzgas a un pez por su habilidad para trepar árboles, pensará toda la vida que es un inútil»</a:t>
            </a:r>
          </a:p>
          <a:p>
            <a:pPr marL="0" indent="0">
              <a:lnSpc>
                <a:spcPct val="120000"/>
              </a:lnSpc>
              <a:spcBef>
                <a:spcPts val="0"/>
              </a:spcBef>
              <a:buNone/>
            </a:pPr>
            <a:endParaRPr lang="es-ES" sz="3100" dirty="0">
              <a:solidFill>
                <a:schemeClr val="bg1"/>
              </a:solidFill>
            </a:endParaRPr>
          </a:p>
          <a:p>
            <a:pPr marL="0" indent="0">
              <a:lnSpc>
                <a:spcPct val="100000"/>
              </a:lnSpc>
              <a:spcBef>
                <a:spcPts val="0"/>
              </a:spcBef>
              <a:buNone/>
            </a:pPr>
            <a:endParaRPr lang="es-ES" sz="3100" dirty="0">
              <a:solidFill>
                <a:schemeClr val="bg1"/>
              </a:solidFill>
            </a:endParaRPr>
          </a:p>
        </p:txBody>
      </p:sp>
    </p:spTree>
    <p:extLst>
      <p:ext uri="{BB962C8B-B14F-4D97-AF65-F5344CB8AC3E}">
        <p14:creationId xmlns:p14="http://schemas.microsoft.com/office/powerpoint/2010/main" val="1576443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152167-2070-F518-CA2B-94184519505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89D7FA-48A8-8830-6F02-86FE6E487528}"/>
              </a:ext>
            </a:extLst>
          </p:cNvPr>
          <p:cNvSpPr>
            <a:spLocks noGrp="1"/>
          </p:cNvSpPr>
          <p:nvPr>
            <p:ph type="title"/>
          </p:nvPr>
        </p:nvSpPr>
        <p:spPr>
          <a:xfrm>
            <a:off x="409575" y="365124"/>
            <a:ext cx="11410950" cy="1216025"/>
          </a:xfrm>
        </p:spPr>
        <p:txBody>
          <a:bodyPr>
            <a:noAutofit/>
          </a:bodyPr>
          <a:lstStyle/>
          <a:p>
            <a:r>
              <a:rPr lang="es-MX" sz="3600" dirty="0">
                <a:solidFill>
                  <a:schemeClr val="bg1"/>
                </a:solidFill>
              </a:rPr>
              <a:t>(CNDH) - Tipos de discriminación, Por </a:t>
            </a:r>
            <a:r>
              <a:rPr lang="es-MX" sz="3600" dirty="0" err="1">
                <a:solidFill>
                  <a:schemeClr val="bg1"/>
                </a:solidFill>
              </a:rPr>
              <a:t>transtorno</a:t>
            </a:r>
            <a:r>
              <a:rPr lang="es-MX" sz="3600" dirty="0">
                <a:solidFill>
                  <a:schemeClr val="bg1"/>
                </a:solidFill>
              </a:rPr>
              <a:t> mental o diagnóstico psiquiátrico</a:t>
            </a:r>
          </a:p>
        </p:txBody>
      </p:sp>
      <p:sp>
        <p:nvSpPr>
          <p:cNvPr id="3" name="Marcador de contenido 2">
            <a:extLst>
              <a:ext uri="{FF2B5EF4-FFF2-40B4-BE49-F238E27FC236}">
                <a16:creationId xmlns:a16="http://schemas.microsoft.com/office/drawing/2014/main" id="{EB265780-FE84-09FA-EF86-A9826E297167}"/>
              </a:ext>
            </a:extLst>
          </p:cNvPr>
          <p:cNvSpPr>
            <a:spLocks noGrp="1"/>
          </p:cNvSpPr>
          <p:nvPr>
            <p:ph idx="1"/>
          </p:nvPr>
        </p:nvSpPr>
        <p:spPr>
          <a:xfrm>
            <a:off x="409575" y="1952625"/>
            <a:ext cx="11410950" cy="4540250"/>
          </a:xfrm>
        </p:spPr>
        <p:txBody>
          <a:bodyPr numCol="1">
            <a:normAutofit/>
          </a:bodyPr>
          <a:lstStyle/>
          <a:p>
            <a:pPr marL="0" indent="0">
              <a:lnSpc>
                <a:spcPct val="100000"/>
              </a:lnSpc>
              <a:spcBef>
                <a:spcPts val="0"/>
              </a:spcBef>
              <a:buNone/>
            </a:pPr>
            <a:endParaRPr lang="es-ES" sz="3100" dirty="0">
              <a:solidFill>
                <a:schemeClr val="bg1"/>
              </a:solidFill>
            </a:endParaRPr>
          </a:p>
          <a:p>
            <a:pPr marL="0" indent="0">
              <a:lnSpc>
                <a:spcPct val="100000"/>
              </a:lnSpc>
              <a:spcBef>
                <a:spcPts val="0"/>
              </a:spcBef>
              <a:buNone/>
            </a:pPr>
            <a:r>
              <a:rPr lang="es-ES" sz="3100" dirty="0">
                <a:solidFill>
                  <a:schemeClr val="bg1"/>
                </a:solidFill>
              </a:rPr>
              <a:t>Se basa en factores como estereotipos sobre neurodivergencia, por ejemplo: personas autistas, con dificultades en el aprendizaje, trastorno por déficit de atención e hiperactividad (TDAH), bipolares, esquizofrenia, y trastornos de la personalidad, fenómenos concretos de la conducta como tartamudez, dislexia, dislalia y tics, o discapacidad intelectual.</a:t>
            </a:r>
          </a:p>
        </p:txBody>
      </p:sp>
    </p:spTree>
    <p:extLst>
      <p:ext uri="{BB962C8B-B14F-4D97-AF65-F5344CB8AC3E}">
        <p14:creationId xmlns:p14="http://schemas.microsoft.com/office/powerpoint/2010/main" val="1007710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B3B82CB-6983-A182-1B5D-23D42771590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03B44B6-0306-133B-8247-75C45E0E7298}"/>
              </a:ext>
            </a:extLst>
          </p:cNvPr>
          <p:cNvSpPr>
            <a:spLocks noGrp="1"/>
          </p:cNvSpPr>
          <p:nvPr>
            <p:ph type="title"/>
          </p:nvPr>
        </p:nvSpPr>
        <p:spPr>
          <a:xfrm>
            <a:off x="409575" y="365125"/>
            <a:ext cx="11410950" cy="698400"/>
          </a:xfrm>
        </p:spPr>
        <p:txBody>
          <a:bodyPr>
            <a:noAutofit/>
          </a:bodyPr>
          <a:lstStyle/>
          <a:p>
            <a:r>
              <a:rPr lang="es-MX" sz="4000" dirty="0">
                <a:solidFill>
                  <a:schemeClr val="bg1"/>
                </a:solidFill>
              </a:rPr>
              <a:t>¿Cómo remediar la discriminación?</a:t>
            </a:r>
          </a:p>
        </p:txBody>
      </p:sp>
      <p:sp>
        <p:nvSpPr>
          <p:cNvPr id="3" name="Marcador de contenido 2">
            <a:extLst>
              <a:ext uri="{FF2B5EF4-FFF2-40B4-BE49-F238E27FC236}">
                <a16:creationId xmlns:a16="http://schemas.microsoft.com/office/drawing/2014/main" id="{B26A06E6-6A60-746B-181D-31154BD5A4CB}"/>
              </a:ext>
            </a:extLst>
          </p:cNvPr>
          <p:cNvSpPr>
            <a:spLocks noGrp="1"/>
          </p:cNvSpPr>
          <p:nvPr>
            <p:ph idx="1"/>
          </p:nvPr>
        </p:nvSpPr>
        <p:spPr>
          <a:xfrm>
            <a:off x="409575" y="1285875"/>
            <a:ext cx="11410950" cy="5207000"/>
          </a:xfrm>
        </p:spPr>
        <p:txBody>
          <a:bodyPr numCol="1">
            <a:normAutofit fontScale="77500" lnSpcReduction="20000"/>
          </a:bodyPr>
          <a:lstStyle/>
          <a:p>
            <a:pPr marL="0" indent="0">
              <a:lnSpc>
                <a:spcPct val="110000"/>
              </a:lnSpc>
              <a:spcBef>
                <a:spcPts val="0"/>
              </a:spcBef>
              <a:buNone/>
            </a:pPr>
            <a:r>
              <a:rPr lang="es-ES" sz="3000" dirty="0">
                <a:solidFill>
                  <a:schemeClr val="bg1"/>
                </a:solidFill>
              </a:rPr>
              <a:t>La </a:t>
            </a:r>
            <a:r>
              <a:rPr lang="es-ES" sz="3000" b="1" dirty="0">
                <a:solidFill>
                  <a:schemeClr val="accent1">
                    <a:lumMod val="40000"/>
                    <a:lumOff val="60000"/>
                  </a:schemeClr>
                </a:solidFill>
              </a:rPr>
              <a:t>inclusión</a:t>
            </a:r>
            <a:r>
              <a:rPr lang="es-ES" sz="3000" dirty="0">
                <a:solidFill>
                  <a:schemeClr val="bg1"/>
                </a:solidFill>
              </a:rPr>
              <a:t> es un concepto mediante el cual se busca dar respuesta a la diversidad teniendo en cuenta que las personas no son las que deben adaptarse al sistema, sino que es el sistema quien se debe ajustar para dar cabida a las necesidades de todos.</a:t>
            </a:r>
          </a:p>
          <a:p>
            <a:pPr marL="0" indent="0">
              <a:lnSpc>
                <a:spcPct val="110000"/>
              </a:lnSpc>
              <a:spcBef>
                <a:spcPts val="0"/>
              </a:spcBef>
              <a:buNone/>
            </a:pPr>
            <a:endParaRPr lang="es-ES" sz="3000" dirty="0">
              <a:solidFill>
                <a:schemeClr val="bg1"/>
              </a:solidFill>
            </a:endParaRPr>
          </a:p>
          <a:p>
            <a:pPr marL="0" indent="0">
              <a:lnSpc>
                <a:spcPct val="110000"/>
              </a:lnSpc>
              <a:spcBef>
                <a:spcPts val="0"/>
              </a:spcBef>
              <a:buNone/>
            </a:pPr>
            <a:r>
              <a:rPr lang="es-ES" sz="3000" dirty="0">
                <a:solidFill>
                  <a:schemeClr val="bg1"/>
                </a:solidFill>
              </a:rPr>
              <a:t>La </a:t>
            </a:r>
            <a:r>
              <a:rPr lang="es-ES" sz="3000" b="1" dirty="0">
                <a:solidFill>
                  <a:schemeClr val="accent1">
                    <a:lumMod val="40000"/>
                    <a:lumOff val="60000"/>
                  </a:schemeClr>
                </a:solidFill>
              </a:rPr>
              <a:t>integración</a:t>
            </a:r>
            <a:r>
              <a:rPr lang="es-ES" sz="3000" dirty="0">
                <a:solidFill>
                  <a:schemeClr val="bg1"/>
                </a:solidFill>
              </a:rPr>
              <a:t>, sin embargo, se da cuando las personas con discapacidad o en situación de vulnerabilidad se adaptan a un sistema. Es un gran paso hacia la inclusión porque implica que no están excluidas ni segregadas, pero el objetivo debe ser conseguir la inclusión.</a:t>
            </a:r>
          </a:p>
          <a:p>
            <a:pPr marL="0" indent="0">
              <a:lnSpc>
                <a:spcPct val="110000"/>
              </a:lnSpc>
              <a:spcBef>
                <a:spcPts val="0"/>
              </a:spcBef>
              <a:buNone/>
            </a:pPr>
            <a:endParaRPr lang="es-ES" sz="3000" dirty="0">
              <a:solidFill>
                <a:schemeClr val="bg1"/>
              </a:solidFill>
            </a:endParaRPr>
          </a:p>
          <a:p>
            <a:pPr marL="0" indent="0">
              <a:lnSpc>
                <a:spcPct val="110000"/>
              </a:lnSpc>
              <a:spcBef>
                <a:spcPts val="0"/>
              </a:spcBef>
              <a:buNone/>
            </a:pPr>
            <a:r>
              <a:rPr lang="es-ES" sz="3000" dirty="0">
                <a:solidFill>
                  <a:schemeClr val="bg1"/>
                </a:solidFill>
              </a:rPr>
              <a:t>Diferencia entre la integración y la inclusión están dentro del sistema:</a:t>
            </a:r>
          </a:p>
          <a:p>
            <a:pPr marL="0" indent="0">
              <a:lnSpc>
                <a:spcPct val="110000"/>
              </a:lnSpc>
              <a:spcBef>
                <a:spcPts val="0"/>
              </a:spcBef>
              <a:buNone/>
            </a:pPr>
            <a:endParaRPr lang="es-ES" sz="3000" dirty="0">
              <a:solidFill>
                <a:schemeClr val="bg1"/>
              </a:solidFill>
            </a:endParaRPr>
          </a:p>
          <a:p>
            <a:pPr>
              <a:lnSpc>
                <a:spcPct val="110000"/>
              </a:lnSpc>
              <a:spcBef>
                <a:spcPts val="0"/>
              </a:spcBef>
            </a:pPr>
            <a:r>
              <a:rPr lang="es-ES" sz="3000" dirty="0">
                <a:solidFill>
                  <a:schemeClr val="bg1"/>
                </a:solidFill>
              </a:rPr>
              <a:t>En la integración todas las personas están dentro del sistema, pero no se relacionan con los demás como iguales, sino que están aisladas dentro de esta.</a:t>
            </a:r>
          </a:p>
          <a:p>
            <a:pPr>
              <a:lnSpc>
                <a:spcPct val="110000"/>
              </a:lnSpc>
              <a:spcBef>
                <a:spcPts val="0"/>
              </a:spcBef>
            </a:pPr>
            <a:endParaRPr lang="es-ES" sz="3000" dirty="0">
              <a:solidFill>
                <a:schemeClr val="bg1"/>
              </a:solidFill>
            </a:endParaRPr>
          </a:p>
          <a:p>
            <a:pPr>
              <a:lnSpc>
                <a:spcPct val="110000"/>
              </a:lnSpc>
              <a:spcBef>
                <a:spcPts val="0"/>
              </a:spcBef>
            </a:pPr>
            <a:r>
              <a:rPr lang="es-ES" sz="3000" dirty="0">
                <a:solidFill>
                  <a:schemeClr val="bg1"/>
                </a:solidFill>
              </a:rPr>
              <a:t>En la inclusión todas las personas están dentro y se relacionan con los </a:t>
            </a:r>
            <a:r>
              <a:rPr lang="es-ES" sz="3000">
                <a:solidFill>
                  <a:schemeClr val="bg1"/>
                </a:solidFill>
              </a:rPr>
              <a:t>demás integrantes </a:t>
            </a:r>
            <a:r>
              <a:rPr lang="es-ES" sz="3000" dirty="0">
                <a:solidFill>
                  <a:schemeClr val="bg1"/>
                </a:solidFill>
              </a:rPr>
              <a:t>del sistema.</a:t>
            </a:r>
            <a:endParaRPr lang="es-ES" sz="3100" dirty="0">
              <a:solidFill>
                <a:schemeClr val="bg1"/>
              </a:solidFill>
            </a:endParaRPr>
          </a:p>
        </p:txBody>
      </p:sp>
    </p:spTree>
    <p:extLst>
      <p:ext uri="{BB962C8B-B14F-4D97-AF65-F5344CB8AC3E}">
        <p14:creationId xmlns:p14="http://schemas.microsoft.com/office/powerpoint/2010/main" val="3420108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5C05CD-04CC-CD9A-5F10-93E77BEBC7F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D2D7A08-8D16-F991-B4AF-99D34E98998C}"/>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Definición de Discriminación</a:t>
            </a:r>
            <a:endParaRPr lang="es-MX" dirty="0"/>
          </a:p>
        </p:txBody>
      </p:sp>
      <p:sp>
        <p:nvSpPr>
          <p:cNvPr id="3" name="Marcador de contenido 2">
            <a:extLst>
              <a:ext uri="{FF2B5EF4-FFF2-40B4-BE49-F238E27FC236}">
                <a16:creationId xmlns:a16="http://schemas.microsoft.com/office/drawing/2014/main" id="{4CC750DC-3388-1F82-74C4-D636A93FF06E}"/>
              </a:ext>
            </a:extLst>
          </p:cNvPr>
          <p:cNvSpPr>
            <a:spLocks noGrp="1"/>
          </p:cNvSpPr>
          <p:nvPr>
            <p:ph idx="1"/>
          </p:nvPr>
        </p:nvSpPr>
        <p:spPr>
          <a:xfrm>
            <a:off x="409575" y="1285875"/>
            <a:ext cx="11410950" cy="5207000"/>
          </a:xfrm>
        </p:spPr>
        <p:txBody>
          <a:bodyPr>
            <a:normAutofit fontScale="77500" lnSpcReduction="20000"/>
          </a:bodyPr>
          <a:lstStyle/>
          <a:p>
            <a:pPr marL="0" indent="0">
              <a:lnSpc>
                <a:spcPct val="120000"/>
              </a:lnSpc>
              <a:spcBef>
                <a:spcPts val="0"/>
              </a:spcBef>
              <a:buNone/>
            </a:pPr>
            <a:r>
              <a:rPr lang="es-ES" dirty="0">
                <a:solidFill>
                  <a:schemeClr val="bg1"/>
                </a:solidFill>
              </a:rPr>
              <a:t>(CNDH) Según establece la </a:t>
            </a:r>
            <a:r>
              <a:rPr lang="es-ES" b="1" dirty="0">
                <a:solidFill>
                  <a:schemeClr val="accent1">
                    <a:lumMod val="40000"/>
                    <a:lumOff val="60000"/>
                  </a:schemeClr>
                </a:solidFill>
              </a:rPr>
              <a:t>Ley Federal para Prevenir y Eliminar la Discriminación</a:t>
            </a:r>
            <a:r>
              <a:rPr lang="es-ES" dirty="0">
                <a:solidFill>
                  <a:schemeClr val="bg1"/>
                </a:solidFill>
              </a:rPr>
              <a:t>, toda distinción, exclusión, restricción o preferencia que, por acción u omisión, con intención o sin ella, no sea objetiva, racional ni proporcional y tenga por objeto o resultado obstaculizar, restringir, impedir, menoscabar o anular el reconocimiento, goce o ejercicio de los derechos humanos y libertades, cuando se base en uno o más de los siguientes motivos: el origen étnico o nacional, el color de piel, la cultura, el sexo, el género, la edad, las discapacidades, la condición social, económica, de salud o jurídica, la religión, la apariencia física, las características genéticas, la situación migratoria, el embarazo, la lengua, las opiniones, las preferencias sexuales, la identidad o filiación política, el estado civil, la situación familiar, las responsabilidades familiares, el idioma, los antecedentes penales o cualquier otro motivo.</a:t>
            </a:r>
          </a:p>
          <a:p>
            <a:pPr marL="0" indent="0">
              <a:lnSpc>
                <a:spcPct val="120000"/>
              </a:lnSpc>
              <a:spcBef>
                <a:spcPts val="0"/>
              </a:spcBef>
              <a:buNone/>
            </a:pPr>
            <a:endParaRPr lang="es-ES" dirty="0">
              <a:solidFill>
                <a:schemeClr val="bg1"/>
              </a:solidFill>
            </a:endParaRPr>
          </a:p>
          <a:p>
            <a:pPr marL="0" indent="0">
              <a:lnSpc>
                <a:spcPct val="120000"/>
              </a:lnSpc>
              <a:spcBef>
                <a:spcPts val="0"/>
              </a:spcBef>
              <a:buNone/>
            </a:pPr>
            <a:r>
              <a:rPr lang="es-ES" dirty="0">
                <a:solidFill>
                  <a:schemeClr val="bg1"/>
                </a:solidFill>
              </a:rPr>
              <a:t>También se entenderá como discriminación la homofobia, la misoginia, cualquier manifestación de xenofobia, la segregación racial, el antisemitismo, así como la discriminación racial y otras formas conexas de intolerancia.</a:t>
            </a:r>
          </a:p>
        </p:txBody>
      </p:sp>
    </p:spTree>
    <p:extLst>
      <p:ext uri="{BB962C8B-B14F-4D97-AF65-F5344CB8AC3E}">
        <p14:creationId xmlns:p14="http://schemas.microsoft.com/office/powerpoint/2010/main" val="2428374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6E1AB2-0261-9ADC-AA4B-2119F5DC553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3372A80-DD94-AFB1-221D-72F3A08F33B3}"/>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Definición de Discriminación</a:t>
            </a:r>
            <a:endParaRPr lang="es-MX" dirty="0"/>
          </a:p>
        </p:txBody>
      </p:sp>
      <p:sp>
        <p:nvSpPr>
          <p:cNvPr id="3" name="Marcador de contenido 2">
            <a:extLst>
              <a:ext uri="{FF2B5EF4-FFF2-40B4-BE49-F238E27FC236}">
                <a16:creationId xmlns:a16="http://schemas.microsoft.com/office/drawing/2014/main" id="{42FCC6B7-C2B3-6A27-2FC0-1D856FFF07C6}"/>
              </a:ext>
            </a:extLst>
          </p:cNvPr>
          <p:cNvSpPr>
            <a:spLocks noGrp="1"/>
          </p:cNvSpPr>
          <p:nvPr>
            <p:ph idx="1"/>
          </p:nvPr>
        </p:nvSpPr>
        <p:spPr>
          <a:xfrm>
            <a:off x="409575" y="1285875"/>
            <a:ext cx="11410950" cy="5207000"/>
          </a:xfrm>
        </p:spPr>
        <p:txBody>
          <a:bodyPr>
            <a:normAutofit fontScale="92500" lnSpcReduction="20000"/>
          </a:bodyPr>
          <a:lstStyle/>
          <a:p>
            <a:pPr marL="0" indent="0">
              <a:lnSpc>
                <a:spcPct val="100000"/>
              </a:lnSpc>
              <a:spcBef>
                <a:spcPts val="0"/>
              </a:spcBef>
              <a:buNone/>
            </a:pPr>
            <a:r>
              <a:rPr lang="es-ES" dirty="0">
                <a:solidFill>
                  <a:schemeClr val="bg1"/>
                </a:solidFill>
              </a:rPr>
              <a:t>Consiste en dar un trato desfavorable e injusto a otra persona o grupo, generalmente por su origen, identidad o forma de vida. Producto de la ignorancia, del miedo y de la intolerancia</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La discriminación sucede cuando dejamos que nuestros prejuicios acerca de los demás se materialicen en una actitud de rechazo</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Todos tenemos prejuicios, pero no todos discriminamos</a:t>
            </a:r>
          </a:p>
          <a:p>
            <a:pPr lvl="1">
              <a:lnSpc>
                <a:spcPct val="100000"/>
              </a:lnSpc>
              <a:spcBef>
                <a:spcPts val="0"/>
              </a:spcBef>
            </a:pPr>
            <a:r>
              <a:rPr lang="es-ES" sz="2800" dirty="0">
                <a:solidFill>
                  <a:schemeClr val="bg1"/>
                </a:solidFill>
              </a:rPr>
              <a:t>Los prejuicios son opiniones o creencias.</a:t>
            </a:r>
          </a:p>
          <a:p>
            <a:pPr lvl="1">
              <a:lnSpc>
                <a:spcPct val="100000"/>
              </a:lnSpc>
              <a:spcBef>
                <a:spcPts val="0"/>
              </a:spcBef>
            </a:pPr>
            <a:r>
              <a:rPr lang="es-ES" sz="2800" dirty="0">
                <a:solidFill>
                  <a:schemeClr val="bg1"/>
                </a:solidFill>
              </a:rPr>
              <a:t>La discriminación consiste en una acción de rechazo con consecuencias directas y perjudiciales.</a:t>
            </a:r>
            <a:endParaRPr lang="es-MX" sz="2800" dirty="0">
              <a:solidFill>
                <a:schemeClr val="bg1"/>
              </a:solidFill>
            </a:endParaRPr>
          </a:p>
          <a:p>
            <a:pPr marL="0" lvl="1" indent="0">
              <a:lnSpc>
                <a:spcPct val="100000"/>
              </a:lnSpc>
              <a:spcBef>
                <a:spcPts val="0"/>
              </a:spcBef>
              <a:buNone/>
            </a:pPr>
            <a:endParaRPr lang="es-MX" sz="2800" dirty="0">
              <a:solidFill>
                <a:schemeClr val="bg1"/>
              </a:solidFill>
            </a:endParaRPr>
          </a:p>
          <a:p>
            <a:pPr marL="0" lvl="1" indent="0">
              <a:lnSpc>
                <a:spcPct val="100000"/>
              </a:lnSpc>
              <a:spcBef>
                <a:spcPts val="0"/>
              </a:spcBef>
              <a:buNone/>
            </a:pPr>
            <a:r>
              <a:rPr lang="es-ES" sz="2600" dirty="0">
                <a:solidFill>
                  <a:schemeClr val="bg1"/>
                </a:solidFill>
              </a:rPr>
              <a:t>La mayor parte de las personas afectadas por la discriminación son individuos pertenecientes a las denominadas minorías, pequeños grupos dentro de una sociedad, aunque hay muchos casos en los que estos grupos no son pequeños.</a:t>
            </a:r>
            <a:endParaRPr lang="es-ES" sz="2600" b="1" dirty="0">
              <a:solidFill>
                <a:schemeClr val="bg1"/>
              </a:solidFill>
            </a:endParaRPr>
          </a:p>
          <a:p>
            <a:pPr lvl="1">
              <a:lnSpc>
                <a:spcPct val="100000"/>
              </a:lnSpc>
              <a:spcBef>
                <a:spcPts val="0"/>
              </a:spcBef>
            </a:pPr>
            <a:endParaRPr lang="es-ES" sz="2800" dirty="0">
              <a:solidFill>
                <a:schemeClr val="bg1"/>
              </a:solidFill>
            </a:endParaRPr>
          </a:p>
        </p:txBody>
      </p:sp>
    </p:spTree>
    <p:extLst>
      <p:ext uri="{BB962C8B-B14F-4D97-AF65-F5344CB8AC3E}">
        <p14:creationId xmlns:p14="http://schemas.microsoft.com/office/powerpoint/2010/main" val="905670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68079F-EEAB-6B08-81D3-6275A75DD63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51917E9-43A7-619C-19AE-7CE8739CB20B}"/>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Definición de Discriminación</a:t>
            </a:r>
            <a:endParaRPr lang="es-MX" dirty="0"/>
          </a:p>
        </p:txBody>
      </p:sp>
      <p:sp>
        <p:nvSpPr>
          <p:cNvPr id="3" name="Marcador de contenido 2">
            <a:extLst>
              <a:ext uri="{FF2B5EF4-FFF2-40B4-BE49-F238E27FC236}">
                <a16:creationId xmlns:a16="http://schemas.microsoft.com/office/drawing/2014/main" id="{8F3E0F2E-B08E-2E67-30E8-B17435581C07}"/>
              </a:ext>
            </a:extLst>
          </p:cNvPr>
          <p:cNvSpPr>
            <a:spLocks noGrp="1"/>
          </p:cNvSpPr>
          <p:nvPr>
            <p:ph idx="1"/>
          </p:nvPr>
        </p:nvSpPr>
        <p:spPr>
          <a:xfrm>
            <a:off x="409575" y="1285875"/>
            <a:ext cx="11410950" cy="5207000"/>
          </a:xfrm>
        </p:spPr>
        <p:txBody>
          <a:bodyPr>
            <a:normAutofit/>
          </a:bodyPr>
          <a:lstStyle/>
          <a:p>
            <a:pPr marL="0" lvl="1" indent="0">
              <a:lnSpc>
                <a:spcPct val="100000"/>
              </a:lnSpc>
              <a:spcBef>
                <a:spcPts val="0"/>
              </a:spcBef>
              <a:buNone/>
            </a:pPr>
            <a:endParaRPr lang="es-ES" sz="3200">
              <a:solidFill>
                <a:schemeClr val="bg1"/>
              </a:solidFill>
            </a:endParaRPr>
          </a:p>
          <a:p>
            <a:pPr marL="0" lvl="1" indent="0">
              <a:lnSpc>
                <a:spcPct val="100000"/>
              </a:lnSpc>
              <a:spcBef>
                <a:spcPts val="0"/>
              </a:spcBef>
              <a:buNone/>
            </a:pPr>
            <a:r>
              <a:rPr lang="es-ES" sz="3200">
                <a:solidFill>
                  <a:schemeClr val="bg1"/>
                </a:solidFill>
              </a:rPr>
              <a:t>La </a:t>
            </a:r>
            <a:r>
              <a:rPr lang="es-ES" sz="3200" dirty="0">
                <a:solidFill>
                  <a:schemeClr val="bg1"/>
                </a:solidFill>
              </a:rPr>
              <a:t>mayor parte de las personas afectadas por la discriminación son individuos pertenecientes a las denominadas minorías, pequeños grupos dentro de una sociedad, aunque hay muchos casos en los que estos grupos no son pequeños.</a:t>
            </a:r>
          </a:p>
          <a:p>
            <a:pPr marL="0" lvl="1" indent="0">
              <a:lnSpc>
                <a:spcPct val="100000"/>
              </a:lnSpc>
              <a:spcBef>
                <a:spcPts val="0"/>
              </a:spcBef>
              <a:buNone/>
            </a:pPr>
            <a:endParaRPr lang="es-ES" sz="3200" dirty="0">
              <a:solidFill>
                <a:schemeClr val="bg1"/>
              </a:solidFill>
            </a:endParaRPr>
          </a:p>
          <a:p>
            <a:pPr marL="0" lvl="1" indent="0">
              <a:lnSpc>
                <a:spcPct val="100000"/>
              </a:lnSpc>
              <a:spcBef>
                <a:spcPts val="0"/>
              </a:spcBef>
              <a:buNone/>
            </a:pPr>
            <a:r>
              <a:rPr lang="es-ES" sz="3200" dirty="0">
                <a:solidFill>
                  <a:schemeClr val="bg1"/>
                </a:solidFill>
              </a:rPr>
              <a:t>Toda discriminación empieza con el uso de la facultad para señalar a un individuo, las etiquetas ya sean para bien o para mal, son parte de la discriminación.</a:t>
            </a:r>
            <a:endParaRPr lang="es-ES" sz="2600" b="1" dirty="0">
              <a:solidFill>
                <a:schemeClr val="bg1"/>
              </a:solidFill>
            </a:endParaRPr>
          </a:p>
          <a:p>
            <a:pPr lvl="1">
              <a:lnSpc>
                <a:spcPct val="100000"/>
              </a:lnSpc>
              <a:spcBef>
                <a:spcPts val="0"/>
              </a:spcBef>
            </a:pPr>
            <a:endParaRPr lang="es-ES" sz="2800" dirty="0">
              <a:solidFill>
                <a:schemeClr val="bg1"/>
              </a:solidFill>
            </a:endParaRPr>
          </a:p>
        </p:txBody>
      </p:sp>
    </p:spTree>
    <p:extLst>
      <p:ext uri="{BB962C8B-B14F-4D97-AF65-F5344CB8AC3E}">
        <p14:creationId xmlns:p14="http://schemas.microsoft.com/office/powerpoint/2010/main" val="40250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DCFAC7A-0728-9D81-0F02-296D404A355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46DF2B7-8B1F-41BC-FC2F-A8AC21187D4E}"/>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Estereotipos y Prejuicios</a:t>
            </a:r>
            <a:endParaRPr lang="es-MX" dirty="0"/>
          </a:p>
        </p:txBody>
      </p:sp>
      <p:sp>
        <p:nvSpPr>
          <p:cNvPr id="3" name="Marcador de contenido 2">
            <a:extLst>
              <a:ext uri="{FF2B5EF4-FFF2-40B4-BE49-F238E27FC236}">
                <a16:creationId xmlns:a16="http://schemas.microsoft.com/office/drawing/2014/main" id="{C8C7863F-FE4D-2969-B013-C24247B3852F}"/>
              </a:ext>
            </a:extLst>
          </p:cNvPr>
          <p:cNvSpPr>
            <a:spLocks noGrp="1"/>
          </p:cNvSpPr>
          <p:nvPr>
            <p:ph idx="1"/>
          </p:nvPr>
        </p:nvSpPr>
        <p:spPr>
          <a:xfrm>
            <a:off x="409575" y="1285875"/>
            <a:ext cx="11410950" cy="5207000"/>
          </a:xfrm>
        </p:spPr>
        <p:txBody>
          <a:bodyPr>
            <a:normAutofit fontScale="92500" lnSpcReduction="20000"/>
          </a:bodyPr>
          <a:lstStyle/>
          <a:p>
            <a:pPr marL="0" indent="0">
              <a:lnSpc>
                <a:spcPct val="100000"/>
              </a:lnSpc>
              <a:spcBef>
                <a:spcPts val="0"/>
              </a:spcBef>
              <a:buNone/>
            </a:pPr>
            <a:r>
              <a:rPr lang="es-ES" dirty="0">
                <a:solidFill>
                  <a:schemeClr val="bg1"/>
                </a:solidFill>
              </a:rPr>
              <a:t>(CNDH) – Estereotipos: Es una imagen o idea comúnmente aceptada, con base en la que se atribuyen características determinadas a cierto grupo o tipo de personas</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(CNDH) – Prejuicios: Son una forma de juzgar lo distinto a nosotros sin conocerlo, considerando lo diferente como malo, erróneo, inaceptable o inadecuado</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A partir de los estereotipos y los prejuicios, resultado de la incomprensión, el temor, el rechazo y la falta de respeto a las diferencias, se genera la intolerancia</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dirty="0">
                <a:solidFill>
                  <a:schemeClr val="bg1"/>
                </a:solidFill>
              </a:rPr>
              <a:t>La intolerancia imposibilita la convivencia en armonía entre los distintos grupos y personas, y lo que debemos buscar en función de la igualdad y la paz social es precisamente la convivencia armónica de todas las diferencias; es decir, la tolerancia</a:t>
            </a:r>
            <a:endParaRPr lang="es-MX" dirty="0">
              <a:solidFill>
                <a:schemeClr val="bg1"/>
              </a:solidFill>
            </a:endParaRPr>
          </a:p>
        </p:txBody>
      </p:sp>
    </p:spTree>
    <p:extLst>
      <p:ext uri="{BB962C8B-B14F-4D97-AF65-F5344CB8AC3E}">
        <p14:creationId xmlns:p14="http://schemas.microsoft.com/office/powerpoint/2010/main" val="4050909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22BCD1-3022-3794-757F-382EC395743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80E4012-AE52-8E84-12A3-6675F409AEDA}"/>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¿Cómo se presenta?</a:t>
            </a:r>
            <a:endParaRPr lang="es-MX" dirty="0"/>
          </a:p>
        </p:txBody>
      </p:sp>
      <p:sp>
        <p:nvSpPr>
          <p:cNvPr id="3" name="Marcador de contenido 2">
            <a:extLst>
              <a:ext uri="{FF2B5EF4-FFF2-40B4-BE49-F238E27FC236}">
                <a16:creationId xmlns:a16="http://schemas.microsoft.com/office/drawing/2014/main" id="{275E977E-02DA-568A-2249-D11C17644ADB}"/>
              </a:ext>
            </a:extLst>
          </p:cNvPr>
          <p:cNvSpPr>
            <a:spLocks noGrp="1"/>
          </p:cNvSpPr>
          <p:nvPr>
            <p:ph idx="1"/>
          </p:nvPr>
        </p:nvSpPr>
        <p:spPr>
          <a:xfrm>
            <a:off x="409575" y="1285875"/>
            <a:ext cx="11410950" cy="5207000"/>
          </a:xfrm>
        </p:spPr>
        <p:txBody>
          <a:bodyPr>
            <a:normAutofit fontScale="92500" lnSpcReduction="10000"/>
          </a:bodyPr>
          <a:lstStyle/>
          <a:p>
            <a:pPr marL="0" indent="0">
              <a:lnSpc>
                <a:spcPct val="100000"/>
              </a:lnSpc>
              <a:spcBef>
                <a:spcPts val="0"/>
              </a:spcBef>
              <a:buNone/>
            </a:pPr>
            <a:r>
              <a:rPr lang="es-ES" b="1" dirty="0">
                <a:solidFill>
                  <a:schemeClr val="tx2">
                    <a:lumMod val="25000"/>
                    <a:lumOff val="75000"/>
                  </a:schemeClr>
                </a:solidFill>
              </a:rPr>
              <a:t>Discriminación de hecho:</a:t>
            </a:r>
            <a:r>
              <a:rPr lang="es-ES" dirty="0">
                <a:solidFill>
                  <a:schemeClr val="bg1"/>
                </a:solidFill>
              </a:rPr>
              <a:t> Consiste en la discriminación que se da en las prácticas sociales o ante funcionarios públicos, cuando se trata de modo distinto a algún sector, como por ejemplo a las mujeres o a las personas mayores.</a:t>
            </a:r>
          </a:p>
          <a:p>
            <a:pPr marL="0" indent="0">
              <a:lnSpc>
                <a:spcPct val="100000"/>
              </a:lnSpc>
              <a:spcBef>
                <a:spcPts val="0"/>
              </a:spcBef>
              <a:buNone/>
            </a:pPr>
            <a:endParaRPr lang="es-ES" dirty="0">
              <a:solidFill>
                <a:schemeClr val="bg1"/>
              </a:solidFill>
            </a:endParaRPr>
          </a:p>
          <a:p>
            <a:pPr marL="0" indent="0">
              <a:lnSpc>
                <a:spcPct val="100000"/>
              </a:lnSpc>
              <a:spcBef>
                <a:spcPts val="0"/>
              </a:spcBef>
              <a:buNone/>
            </a:pPr>
            <a:r>
              <a:rPr lang="es-ES" b="1" dirty="0">
                <a:solidFill>
                  <a:schemeClr val="tx2">
                    <a:lumMod val="25000"/>
                    <a:lumOff val="75000"/>
                  </a:schemeClr>
                </a:solidFill>
              </a:rPr>
              <a:t>Discriminación de derecho:</a:t>
            </a:r>
            <a:r>
              <a:rPr lang="es-ES" dirty="0">
                <a:solidFill>
                  <a:schemeClr val="bg1"/>
                </a:solidFill>
              </a:rPr>
              <a:t> Es aquella que se encuentra establecida en la ley, vulnerando los criterios prohibidos de discriminación , por ejemplo, de una ley que estableciera que las mujeres perderían su nacionalidad si contrajeran matrimonio con un extranjero, pero que esta ley no afectara a los hombres que estuvieran en semejante situación.</a:t>
            </a:r>
            <a:endParaRPr lang="es-ES" sz="2900" dirty="0">
              <a:solidFill>
                <a:schemeClr val="bg1"/>
              </a:solidFill>
            </a:endParaRP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b="1" dirty="0">
                <a:solidFill>
                  <a:schemeClr val="tx2">
                    <a:lumMod val="25000"/>
                    <a:lumOff val="75000"/>
                  </a:schemeClr>
                </a:solidFill>
              </a:rPr>
              <a:t>Discriminación directa: </a:t>
            </a:r>
            <a:r>
              <a:rPr lang="es-ES" sz="2900" dirty="0">
                <a:solidFill>
                  <a:schemeClr val="bg1"/>
                </a:solidFill>
              </a:rPr>
              <a:t>Cuando se utiliza como factor de exclusión, de forma explícita, uno de los criterios prohibidos de discriminación.</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endParaRPr lang="es-ES" dirty="0">
              <a:solidFill>
                <a:schemeClr val="bg1"/>
              </a:solidFill>
            </a:endParaRPr>
          </a:p>
        </p:txBody>
      </p:sp>
    </p:spTree>
    <p:extLst>
      <p:ext uri="{BB962C8B-B14F-4D97-AF65-F5344CB8AC3E}">
        <p14:creationId xmlns:p14="http://schemas.microsoft.com/office/powerpoint/2010/main" val="64141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5EE11BD-7AC1-A01F-8F22-90D2050CFF8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25669EB-F391-A283-96AC-4DA4467BA4EA}"/>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¿Cómo se presenta?</a:t>
            </a:r>
            <a:endParaRPr lang="es-MX" dirty="0"/>
          </a:p>
        </p:txBody>
      </p:sp>
      <p:sp>
        <p:nvSpPr>
          <p:cNvPr id="3" name="Marcador de contenido 2">
            <a:extLst>
              <a:ext uri="{FF2B5EF4-FFF2-40B4-BE49-F238E27FC236}">
                <a16:creationId xmlns:a16="http://schemas.microsoft.com/office/drawing/2014/main" id="{5B79DA03-32C2-FBD8-466E-33A4A5324BE7}"/>
              </a:ext>
            </a:extLst>
          </p:cNvPr>
          <p:cNvSpPr>
            <a:spLocks noGrp="1"/>
          </p:cNvSpPr>
          <p:nvPr>
            <p:ph idx="1"/>
          </p:nvPr>
        </p:nvSpPr>
        <p:spPr>
          <a:xfrm>
            <a:off x="409575" y="1285875"/>
            <a:ext cx="11410950" cy="5207000"/>
          </a:xfrm>
        </p:spPr>
        <p:txBody>
          <a:bodyPr>
            <a:normAutofit fontScale="92500" lnSpcReduction="20000"/>
          </a:bodyPr>
          <a:lstStyle/>
          <a:p>
            <a:pPr marL="0" indent="0">
              <a:lnSpc>
                <a:spcPct val="100000"/>
              </a:lnSpc>
              <a:spcBef>
                <a:spcPts val="0"/>
              </a:spcBef>
              <a:buNone/>
            </a:pPr>
            <a:r>
              <a:rPr lang="es-ES" sz="2900" b="1" dirty="0">
                <a:solidFill>
                  <a:schemeClr val="tx2">
                    <a:lumMod val="25000"/>
                    <a:lumOff val="75000"/>
                  </a:schemeClr>
                </a:solidFill>
              </a:rPr>
              <a:t>Discriminación indirecta:</a:t>
            </a:r>
            <a:r>
              <a:rPr lang="es-ES" sz="2900" dirty="0">
                <a:solidFill>
                  <a:schemeClr val="bg1"/>
                </a:solidFill>
              </a:rPr>
              <a:t> Cuando la discriminación no se da en función del señalamiento explícito de uno de los criterios prohibidos de discriminación, por ejemplo, cuando para obtener un puesto de trabajo se solicitan requisitos no indispensables para el mismo, como tener un color de ojos específico.</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b="1" dirty="0">
                <a:solidFill>
                  <a:schemeClr val="tx2">
                    <a:lumMod val="25000"/>
                    <a:lumOff val="75000"/>
                  </a:schemeClr>
                </a:solidFill>
              </a:rPr>
              <a:t>Discriminación por acción:</a:t>
            </a:r>
            <a:r>
              <a:rPr lang="es-ES" sz="2900" dirty="0">
                <a:solidFill>
                  <a:schemeClr val="bg1"/>
                </a:solidFill>
              </a:rPr>
              <a:t> Cuando se discrimina mediante la realización de un acto o conducta.</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b="1" dirty="0">
                <a:solidFill>
                  <a:schemeClr val="tx2">
                    <a:lumMod val="25000"/>
                    <a:lumOff val="75000"/>
                  </a:schemeClr>
                </a:solidFill>
              </a:rPr>
              <a:t>Discriminación por omisión:</a:t>
            </a:r>
            <a:r>
              <a:rPr lang="es-ES" sz="2900" dirty="0">
                <a:solidFill>
                  <a:schemeClr val="bg1"/>
                </a:solidFill>
              </a:rPr>
              <a:t> Cuando no se realiza una acción establecida por la ley, cuyo fin es evitar la discriminación en contra de algún sector de la población.</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b="1" dirty="0">
                <a:solidFill>
                  <a:schemeClr val="tx2">
                    <a:lumMod val="25000"/>
                    <a:lumOff val="75000"/>
                  </a:schemeClr>
                </a:solidFill>
              </a:rPr>
              <a:t>Discriminación sistémica:</a:t>
            </a:r>
            <a:r>
              <a:rPr lang="es-ES" sz="2900" dirty="0">
                <a:solidFill>
                  <a:schemeClr val="bg1"/>
                </a:solidFill>
              </a:rPr>
              <a:t> Se refiere a la magnitud de la discriminación de hecho o de derecho en contra ciertos grupos en particular.</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endParaRPr lang="es-ES" dirty="0">
              <a:solidFill>
                <a:schemeClr val="bg1"/>
              </a:solidFill>
            </a:endParaRPr>
          </a:p>
        </p:txBody>
      </p:sp>
    </p:spTree>
    <p:extLst>
      <p:ext uri="{BB962C8B-B14F-4D97-AF65-F5344CB8AC3E}">
        <p14:creationId xmlns:p14="http://schemas.microsoft.com/office/powerpoint/2010/main" val="1054172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D50CA6-7415-8DE1-5D33-33BEE29B934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D4FC39D-C7FB-F278-D10F-45CD17900C6F}"/>
              </a:ext>
            </a:extLst>
          </p:cNvPr>
          <p:cNvSpPr>
            <a:spLocks noGrp="1"/>
          </p:cNvSpPr>
          <p:nvPr>
            <p:ph type="title"/>
          </p:nvPr>
        </p:nvSpPr>
        <p:spPr>
          <a:xfrm>
            <a:off x="409575" y="365125"/>
            <a:ext cx="11410950" cy="698400"/>
          </a:xfrm>
        </p:spPr>
        <p:txBody>
          <a:bodyPr>
            <a:normAutofit fontScale="90000"/>
          </a:bodyPr>
          <a:lstStyle/>
          <a:p>
            <a:r>
              <a:rPr lang="es-MX" dirty="0">
                <a:solidFill>
                  <a:schemeClr val="bg1"/>
                </a:solidFill>
              </a:rPr>
              <a:t>(CNDH) - ¿Qué es derecho a la no discriminación?</a:t>
            </a:r>
            <a:endParaRPr lang="es-MX" dirty="0"/>
          </a:p>
        </p:txBody>
      </p:sp>
      <p:sp>
        <p:nvSpPr>
          <p:cNvPr id="3" name="Marcador de contenido 2">
            <a:extLst>
              <a:ext uri="{FF2B5EF4-FFF2-40B4-BE49-F238E27FC236}">
                <a16:creationId xmlns:a16="http://schemas.microsoft.com/office/drawing/2014/main" id="{E87C9C92-721A-8BB4-2424-397A492FFCCC}"/>
              </a:ext>
            </a:extLst>
          </p:cNvPr>
          <p:cNvSpPr>
            <a:spLocks noGrp="1"/>
          </p:cNvSpPr>
          <p:nvPr>
            <p:ph idx="1"/>
          </p:nvPr>
        </p:nvSpPr>
        <p:spPr>
          <a:xfrm>
            <a:off x="409575" y="1285875"/>
            <a:ext cx="11410950" cy="5207000"/>
          </a:xfrm>
        </p:spPr>
        <p:txBody>
          <a:bodyPr>
            <a:normAutofit/>
          </a:bodyPr>
          <a:lstStyle/>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dirty="0">
                <a:solidFill>
                  <a:schemeClr val="bg1"/>
                </a:solidFill>
              </a:rPr>
              <a:t>Forma parte del principio de igualdad y protege a las personas de ser discriminadas por cualquier motivo; su fundamento es la dignidad humana.</a:t>
            </a:r>
          </a:p>
          <a:p>
            <a:pPr marL="0" indent="0">
              <a:lnSpc>
                <a:spcPct val="100000"/>
              </a:lnSpc>
              <a:spcBef>
                <a:spcPts val="0"/>
              </a:spcBef>
              <a:buNone/>
            </a:pPr>
            <a:endParaRPr lang="es-ES" sz="2900" dirty="0">
              <a:solidFill>
                <a:schemeClr val="bg1"/>
              </a:solidFill>
            </a:endParaRPr>
          </a:p>
          <a:p>
            <a:pPr marL="0" indent="0">
              <a:lnSpc>
                <a:spcPct val="100000"/>
              </a:lnSpc>
              <a:spcBef>
                <a:spcPts val="0"/>
              </a:spcBef>
              <a:buNone/>
            </a:pPr>
            <a:r>
              <a:rPr lang="es-ES" sz="2900" dirty="0">
                <a:solidFill>
                  <a:schemeClr val="bg1"/>
                </a:solidFill>
              </a:rPr>
              <a:t>La </a:t>
            </a:r>
            <a:r>
              <a:rPr lang="es-ES" sz="2900" b="1" dirty="0">
                <a:solidFill>
                  <a:schemeClr val="accent2">
                    <a:lumMod val="40000"/>
                    <a:lumOff val="60000"/>
                  </a:schemeClr>
                </a:solidFill>
              </a:rPr>
              <a:t>Declaración Universal de Derechos Humanos</a:t>
            </a:r>
            <a:r>
              <a:rPr lang="es-ES" sz="2900" dirty="0">
                <a:solidFill>
                  <a:schemeClr val="bg1"/>
                </a:solidFill>
              </a:rPr>
              <a:t> establece que todos los seres humanos nacen libres e iguales en dignidad y derechos, por lo que no es justificable distinguir, excluir o tratar como inferior a persona alguna, si no existe un fundamento razonable para ello.</a:t>
            </a:r>
            <a:endParaRPr lang="es-ES" dirty="0">
              <a:solidFill>
                <a:schemeClr val="bg1"/>
              </a:solidFill>
            </a:endParaRPr>
          </a:p>
        </p:txBody>
      </p:sp>
    </p:spTree>
    <p:extLst>
      <p:ext uri="{BB962C8B-B14F-4D97-AF65-F5344CB8AC3E}">
        <p14:creationId xmlns:p14="http://schemas.microsoft.com/office/powerpoint/2010/main" val="111997026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418</TotalTime>
  <Words>2510</Words>
  <Application>Microsoft Office PowerPoint</Application>
  <PresentationFormat>Panorámica</PresentationFormat>
  <Paragraphs>148</Paragraphs>
  <Slides>24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24</vt:i4>
      </vt:variant>
    </vt:vector>
  </HeadingPairs>
  <TitlesOfParts>
    <vt:vector size="28" baseType="lpstr">
      <vt:lpstr>Aptos</vt:lpstr>
      <vt:lpstr>Aptos Display</vt:lpstr>
      <vt:lpstr>Arial</vt:lpstr>
      <vt:lpstr>Tema de Office</vt:lpstr>
      <vt:lpstr>Historia</vt:lpstr>
      <vt:lpstr>Definición de Discriminación</vt:lpstr>
      <vt:lpstr>Definición de Discriminación</vt:lpstr>
      <vt:lpstr>Definición de Discriminación</vt:lpstr>
      <vt:lpstr>Definición de Discriminación</vt:lpstr>
      <vt:lpstr>Estereotipos y Prejuicios</vt:lpstr>
      <vt:lpstr>(CNDH) - ¿Cómo se presenta?</vt:lpstr>
      <vt:lpstr>(CNDH) - ¿Cómo se presenta?</vt:lpstr>
      <vt:lpstr>(CNDH) - ¿Qué es derecho a la no discriminación?</vt:lpstr>
      <vt:lpstr>(CNDH) - ¿Qué es derecho a la no discriminación?</vt:lpstr>
      <vt:lpstr>Tipos de discriminación</vt:lpstr>
      <vt:lpstr>(CNDH) - Tipos de discriminación, Por clase social</vt:lpstr>
      <vt:lpstr>(CNDH) - Tipos de discriminación, Por edad</vt:lpstr>
      <vt:lpstr>(CNDH) - Tipos de discriminación, Por género</vt:lpstr>
      <vt:lpstr>(CNDH) - Tipos de discriminación, Por origen étnico</vt:lpstr>
      <vt:lpstr>(CNDH) - Tipos de discriminación, Por discapacidad</vt:lpstr>
      <vt:lpstr>(CNDH) - Tipos de discriminación, Por orientación sexual</vt:lpstr>
      <vt:lpstr>(CNDH) - Tipos de discriminación, Por especie</vt:lpstr>
      <vt:lpstr>(CNDH) - Tipos de discriminación, Por lateralidad</vt:lpstr>
      <vt:lpstr>(CNDH) - Tipos de discriminación, Por embarazo</vt:lpstr>
      <vt:lpstr>(CNDH) - Tipos de discriminación, Por religión</vt:lpstr>
      <vt:lpstr>(CNDH) - Tipos de discriminación, Por personalidad</vt:lpstr>
      <vt:lpstr>(CNDH) - Tipos de discriminación, Por transtorno mental o diagnóstico psiquiátrico</vt:lpstr>
      <vt:lpstr>¿Cómo remediar la discriminación?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Victor Jiménez</dc:creator>
  <cp:lastModifiedBy>Victor Jiménez</cp:lastModifiedBy>
  <cp:revision>4</cp:revision>
  <dcterms:created xsi:type="dcterms:W3CDTF">2024-10-13T02:15:18Z</dcterms:created>
  <dcterms:modified xsi:type="dcterms:W3CDTF">2024-10-14T00:17:55Z</dcterms:modified>
</cp:coreProperties>
</file>