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4" r:id="rId2"/>
    <p:sldId id="256" r:id="rId3"/>
    <p:sldId id="280" r:id="rId4"/>
    <p:sldId id="297" r:id="rId5"/>
    <p:sldId id="323" r:id="rId6"/>
    <p:sldId id="321" r:id="rId7"/>
    <p:sldId id="328" r:id="rId8"/>
    <p:sldId id="299" r:id="rId9"/>
    <p:sldId id="298" r:id="rId10"/>
    <p:sldId id="300" r:id="rId11"/>
    <p:sldId id="330" r:id="rId12"/>
    <p:sldId id="304" r:id="rId13"/>
    <p:sldId id="324" r:id="rId14"/>
    <p:sldId id="331" r:id="rId15"/>
    <p:sldId id="325" r:id="rId16"/>
    <p:sldId id="326" r:id="rId17"/>
    <p:sldId id="311" r:id="rId18"/>
    <p:sldId id="327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2184" y="-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6FCFB-BC19-49E7-94BF-9F51F8E2FC94}" type="datetimeFigureOut">
              <a:rPr lang="es-MX" smtClean="0"/>
              <a:pPr/>
              <a:t>17/01/25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527B7-3BBD-437C-B652-A80B0E7883D7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679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527B7-3BBD-437C-B652-A80B0E7883D7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527B7-3BBD-437C-B652-A80B0E7883D7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7172" name="3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41B045-C75A-48F4-A09C-2084AEDB84F0}" type="slidenum">
              <a:rPr lang="es-MX" altLang="es-MX"/>
              <a:pPr/>
              <a:t>10</a:t>
            </a:fld>
            <a:endParaRPr lang="es-MX" alt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527B7-3BBD-437C-B652-A80B0E7883D7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192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B412-9D38-4B1A-A4EE-E87B16DD831C}" type="datetimeFigureOut">
              <a:rPr lang="es-MX" smtClean="0"/>
              <a:pPr/>
              <a:t>17/01/25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2E7A-0303-480E-8C37-9EB7BB69195A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1219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B412-9D38-4B1A-A4EE-E87B16DD831C}" type="datetimeFigureOut">
              <a:rPr lang="es-MX" smtClean="0"/>
              <a:pPr/>
              <a:t>17/01/25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2E7A-0303-480E-8C37-9EB7BB69195A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511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B412-9D38-4B1A-A4EE-E87B16DD831C}" type="datetimeFigureOut">
              <a:rPr lang="es-MX" smtClean="0"/>
              <a:pPr/>
              <a:t>17/01/25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2E7A-0303-480E-8C37-9EB7BB69195A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363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B412-9D38-4B1A-A4EE-E87B16DD831C}" type="datetimeFigureOut">
              <a:rPr lang="es-MX" smtClean="0"/>
              <a:pPr/>
              <a:t>17/01/25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2E7A-0303-480E-8C37-9EB7BB69195A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02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B412-9D38-4B1A-A4EE-E87B16DD831C}" type="datetimeFigureOut">
              <a:rPr lang="es-MX" smtClean="0"/>
              <a:pPr/>
              <a:t>17/01/25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2E7A-0303-480E-8C37-9EB7BB69195A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514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B412-9D38-4B1A-A4EE-E87B16DD831C}" type="datetimeFigureOut">
              <a:rPr lang="es-MX" smtClean="0"/>
              <a:pPr/>
              <a:t>17/01/25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2E7A-0303-480E-8C37-9EB7BB69195A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259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B412-9D38-4B1A-A4EE-E87B16DD831C}" type="datetimeFigureOut">
              <a:rPr lang="es-MX" smtClean="0"/>
              <a:pPr/>
              <a:t>17/01/25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2E7A-0303-480E-8C37-9EB7BB69195A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922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B412-9D38-4B1A-A4EE-E87B16DD831C}" type="datetimeFigureOut">
              <a:rPr lang="es-MX" smtClean="0"/>
              <a:pPr/>
              <a:t>17/01/25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2E7A-0303-480E-8C37-9EB7BB69195A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727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B412-9D38-4B1A-A4EE-E87B16DD831C}" type="datetimeFigureOut">
              <a:rPr lang="es-MX" smtClean="0"/>
              <a:pPr/>
              <a:t>17/01/25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2E7A-0303-480E-8C37-9EB7BB69195A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670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B412-9D38-4B1A-A4EE-E87B16DD831C}" type="datetimeFigureOut">
              <a:rPr lang="es-MX" smtClean="0"/>
              <a:pPr/>
              <a:t>17/01/25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2E7A-0303-480E-8C37-9EB7BB69195A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656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B412-9D38-4B1A-A4EE-E87B16DD831C}" type="datetimeFigureOut">
              <a:rPr lang="es-MX" smtClean="0"/>
              <a:pPr/>
              <a:t>17/01/25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2E7A-0303-480E-8C37-9EB7BB69195A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452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FB412-9D38-4B1A-A4EE-E87B16DD831C}" type="datetimeFigureOut">
              <a:rPr lang="es-MX" smtClean="0"/>
              <a:pPr/>
              <a:t>17/01/25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D2E7A-0303-480E-8C37-9EB7BB69195A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428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oc.uam.mx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oc.uam.mx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180512" cy="6096000"/>
          </a:xfrm>
          <a:prstGeom prst="rect">
            <a:avLst/>
          </a:prstGeom>
        </p:spPr>
      </p:pic>
      <p:pic>
        <p:nvPicPr>
          <p:cNvPr id="6" name="Picture 6" descr="Universidad Autonoma Metropolitn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40560"/>
            <a:ext cx="9144000" cy="1124744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2742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/>
          <p:cNvGrpSpPr/>
          <p:nvPr/>
        </p:nvGrpSpPr>
        <p:grpSpPr>
          <a:xfrm>
            <a:off x="467544" y="44624"/>
            <a:ext cx="8585894" cy="6380435"/>
            <a:chOff x="467544" y="44624"/>
            <a:chExt cx="8585894" cy="6380435"/>
          </a:xfrm>
        </p:grpSpPr>
        <p:sp>
          <p:nvSpPr>
            <p:cNvPr id="4" name="3 Elipse"/>
            <p:cNvSpPr/>
            <p:nvPr/>
          </p:nvSpPr>
          <p:spPr>
            <a:xfrm>
              <a:off x="467544" y="1125538"/>
              <a:ext cx="4895850" cy="504031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2140765" y="44624"/>
              <a:ext cx="4735491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Orden social y alteridad</a:t>
              </a:r>
              <a:endPara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49" name="6 CuadroTexto"/>
            <p:cNvSpPr txBox="1">
              <a:spLocks noChangeArrowheads="1"/>
            </p:cNvSpPr>
            <p:nvPr/>
          </p:nvSpPr>
          <p:spPr bwMode="auto">
            <a:xfrm>
              <a:off x="1835696" y="1618952"/>
              <a:ext cx="21843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s-MX" altLang="es-MX" sz="2400" b="1" dirty="0"/>
                <a:t>Totalidad social</a:t>
              </a:r>
            </a:p>
          </p:txBody>
        </p:sp>
        <p:sp>
          <p:nvSpPr>
            <p:cNvPr id="8" name="7 Elipse"/>
            <p:cNvSpPr/>
            <p:nvPr/>
          </p:nvSpPr>
          <p:spPr>
            <a:xfrm>
              <a:off x="5796160" y="764705"/>
              <a:ext cx="2808288" cy="158417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sp>
          <p:nvSpPr>
            <p:cNvPr id="6151" name="8 CuadroTexto"/>
            <p:cNvSpPr txBox="1">
              <a:spLocks noChangeArrowheads="1"/>
            </p:cNvSpPr>
            <p:nvPr/>
          </p:nvSpPr>
          <p:spPr bwMode="auto">
            <a:xfrm>
              <a:off x="6781502" y="836712"/>
              <a:ext cx="95885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s-MX" altLang="es-MX" b="1" dirty="0"/>
                <a:t>LGBTTTI</a:t>
              </a: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6732289" y="836712"/>
              <a:ext cx="1008063" cy="3603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sp>
          <p:nvSpPr>
            <p:cNvPr id="6156" name="25 CuadroTexto"/>
            <p:cNvSpPr txBox="1">
              <a:spLocks noChangeArrowheads="1"/>
            </p:cNvSpPr>
            <p:nvPr/>
          </p:nvSpPr>
          <p:spPr bwMode="auto">
            <a:xfrm>
              <a:off x="3998969" y="910680"/>
              <a:ext cx="195400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MX" altLang="es-MX" dirty="0" smtClean="0"/>
                <a:t>Inclusión-Esclusión</a:t>
              </a:r>
            </a:p>
            <a:p>
              <a:pPr algn="ctr" eaLnBrk="1" hangingPunct="1"/>
              <a:r>
                <a:rPr lang="es-MX" altLang="es-MX" b="1" dirty="0" smtClean="0"/>
                <a:t>LGBTfobia</a:t>
              </a:r>
              <a:endParaRPr lang="es-MX" altLang="es-MX" b="1" dirty="0"/>
            </a:p>
          </p:txBody>
        </p:sp>
        <p:sp>
          <p:nvSpPr>
            <p:cNvPr id="6157" name="27 CuadroTexto"/>
            <p:cNvSpPr txBox="1">
              <a:spLocks noChangeArrowheads="1"/>
            </p:cNvSpPr>
            <p:nvPr/>
          </p:nvSpPr>
          <p:spPr bwMode="auto">
            <a:xfrm>
              <a:off x="5364088" y="3284984"/>
              <a:ext cx="3689350" cy="314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s-MX" altLang="es-MX" dirty="0"/>
                <a:t>Mayor morbilidad general</a:t>
              </a:r>
            </a:p>
            <a:p>
              <a:pPr eaLnBrk="1" hangingPunct="1"/>
              <a:r>
                <a:rPr lang="es-MX" altLang="es-MX" dirty="0"/>
                <a:t>Mayores daños a la salud mental</a:t>
              </a:r>
            </a:p>
            <a:p>
              <a:pPr eaLnBrk="1" hangingPunct="1"/>
              <a:r>
                <a:rPr lang="es-MX" altLang="es-MX" dirty="0"/>
                <a:t>	Depresión</a:t>
              </a:r>
            </a:p>
            <a:p>
              <a:pPr eaLnBrk="1" hangingPunct="1"/>
              <a:r>
                <a:rPr lang="es-MX" altLang="es-MX" dirty="0"/>
                <a:t>	Ansiedad</a:t>
              </a:r>
            </a:p>
            <a:p>
              <a:pPr eaLnBrk="1" hangingPunct="1"/>
              <a:r>
                <a:rPr lang="es-MX" altLang="es-MX" dirty="0"/>
                <a:t>	Conducta suicida</a:t>
              </a:r>
            </a:p>
            <a:p>
              <a:pPr eaLnBrk="1" hangingPunct="1"/>
              <a:r>
                <a:rPr lang="es-MX" altLang="es-MX" dirty="0"/>
                <a:t>	Prácticas sexuales de riesgo</a:t>
              </a:r>
            </a:p>
            <a:p>
              <a:pPr eaLnBrk="1" hangingPunct="1"/>
              <a:r>
                <a:rPr lang="es-MX" altLang="es-MX" dirty="0"/>
                <a:t>	Consumo de drogas</a:t>
              </a:r>
            </a:p>
            <a:p>
              <a:pPr eaLnBrk="1" hangingPunct="1"/>
              <a:r>
                <a:rPr lang="es-MX" altLang="es-MX" dirty="0"/>
                <a:t>VIH-SIDA</a:t>
              </a:r>
            </a:p>
            <a:p>
              <a:pPr eaLnBrk="1" hangingPunct="1"/>
              <a:r>
                <a:rPr lang="es-MX" altLang="es-MX" dirty="0"/>
                <a:t>Menor soporte social</a:t>
              </a:r>
            </a:p>
            <a:p>
              <a:pPr eaLnBrk="1" hangingPunct="1"/>
              <a:r>
                <a:rPr lang="es-MX" altLang="es-MX" dirty="0"/>
                <a:t>Menor esperanza de vida</a:t>
              </a:r>
            </a:p>
            <a:p>
              <a:pPr eaLnBrk="1" hangingPunct="1"/>
              <a:r>
                <a:rPr lang="es-MX" altLang="es-MX" dirty="0"/>
                <a:t>Mortalidad por homicidio	</a:t>
              </a:r>
            </a:p>
          </p:txBody>
        </p:sp>
        <p:sp>
          <p:nvSpPr>
            <p:cNvPr id="6158" name="28 CuadroTexto"/>
            <p:cNvSpPr txBox="1">
              <a:spLocks noChangeArrowheads="1"/>
            </p:cNvSpPr>
            <p:nvPr/>
          </p:nvSpPr>
          <p:spPr bwMode="auto">
            <a:xfrm>
              <a:off x="6372200" y="2852936"/>
              <a:ext cx="17399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s-MX" altLang="es-MX" b="1" dirty="0"/>
                <a:t>Perfil patológico</a:t>
              </a:r>
            </a:p>
          </p:txBody>
        </p:sp>
        <p:sp>
          <p:nvSpPr>
            <p:cNvPr id="2" name="CuadroTexto 1"/>
            <p:cNvSpPr txBox="1"/>
            <p:nvPr/>
          </p:nvSpPr>
          <p:spPr>
            <a:xfrm>
              <a:off x="1472751" y="2348880"/>
              <a:ext cx="3027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/>
                <a:t>Heteronorma</a:t>
              </a:r>
              <a:r>
                <a:rPr lang="es-ES" dirty="0" smtClean="0"/>
                <a:t> versus Alteridad</a:t>
              </a:r>
            </a:p>
          </p:txBody>
        </p:sp>
        <p:sp>
          <p:nvSpPr>
            <p:cNvPr id="17" name="15 Rectángulo"/>
            <p:cNvSpPr/>
            <p:nvPr/>
          </p:nvSpPr>
          <p:spPr>
            <a:xfrm>
              <a:off x="1475656" y="2348880"/>
              <a:ext cx="2952327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cxnSp>
          <p:nvCxnSpPr>
            <p:cNvPr id="5" name="Conector recto de flecha 4"/>
            <p:cNvCxnSpPr/>
            <p:nvPr/>
          </p:nvCxnSpPr>
          <p:spPr>
            <a:xfrm flipV="1">
              <a:off x="4644008" y="1412776"/>
              <a:ext cx="2016224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de flecha 8"/>
            <p:cNvCxnSpPr/>
            <p:nvPr/>
          </p:nvCxnSpPr>
          <p:spPr>
            <a:xfrm flipH="1">
              <a:off x="4716016" y="1700808"/>
              <a:ext cx="2016224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echa abajo 10"/>
            <p:cNvSpPr/>
            <p:nvPr/>
          </p:nvSpPr>
          <p:spPr>
            <a:xfrm>
              <a:off x="6804248" y="2492896"/>
              <a:ext cx="864096" cy="36004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897512" y="3501008"/>
              <a:ext cx="405128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000" b="1" dirty="0"/>
                <a:t>H</a:t>
              </a:r>
              <a:r>
                <a:rPr lang="es-ES" sz="2000" b="1" dirty="0" smtClean="0"/>
                <a:t>eterosexualidad = salud</a:t>
              </a:r>
            </a:p>
            <a:p>
              <a:r>
                <a:rPr lang="es-ES" sz="2000" b="1" dirty="0"/>
                <a:t> </a:t>
              </a:r>
              <a:endParaRPr lang="es-ES" sz="2000" b="1" dirty="0" smtClean="0"/>
            </a:p>
            <a:p>
              <a:r>
                <a:rPr lang="es-ES" sz="2000" b="1" dirty="0" smtClean="0"/>
                <a:t>Sexualidades alternas = enfermedad</a:t>
              </a:r>
            </a:p>
            <a:p>
              <a:endParaRPr lang="es-ES" sz="2000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484767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48072"/>
            <a:ext cx="4127768" cy="5589240"/>
          </a:xfrm>
          <a:prstGeom prst="rect">
            <a:avLst/>
          </a:prstGeom>
          <a:ln w="9525" cmpd="sng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070230"/>
            <a:ext cx="3635896" cy="27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08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1216" y="803845"/>
            <a:ext cx="3826768" cy="58655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dirty="0"/>
              <a:t>La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homofobia</a:t>
            </a:r>
            <a:r>
              <a:rPr lang="es-MX" dirty="0"/>
              <a:t> es un mecanismo de exclusión social que se deriva de un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polarizado y dicotómico del género</a:t>
            </a:r>
            <a:r>
              <a:rPr lang="es-MX" dirty="0"/>
              <a:t> cuyo propósito es legitimar y reproducir un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régimen </a:t>
            </a:r>
            <a:r>
              <a:rPr lang="es-MX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heterosexista</a:t>
            </a:r>
            <a:r>
              <a:rPr lang="es-MX" dirty="0"/>
              <a:t> que es funcional al proyecto de sociedad basado en la propiedad privada.</a:t>
            </a:r>
          </a:p>
        </p:txBody>
      </p:sp>
      <p:pic>
        <p:nvPicPr>
          <p:cNvPr id="4" name="Picture 2" descr="C:\Users\evmed6\Desktop\Hombres\page_1_thumb_large.jpg"/>
          <p:cNvPicPr>
            <a:picLocks noChangeAspect="1" noChangeArrowheads="1"/>
          </p:cNvPicPr>
          <p:nvPr/>
        </p:nvPicPr>
        <p:blipFill rotWithShape="1">
          <a:blip r:embed="rId3" cstate="print"/>
          <a:srcRect l="37875" t="25000" r="13729" b="23333"/>
          <a:stretch/>
        </p:blipFill>
        <p:spPr bwMode="auto">
          <a:xfrm>
            <a:off x="5076056" y="908720"/>
            <a:ext cx="3688290" cy="4971188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901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Impacto de la </a:t>
            </a:r>
            <a:r>
              <a:rPr lang="es-ES" sz="3600" b="1" dirty="0" err="1" smtClean="0"/>
              <a:t>LGBTfobia</a:t>
            </a:r>
            <a:r>
              <a:rPr lang="es-ES" sz="3600" b="1" dirty="0" smtClean="0"/>
              <a:t> en la atención médica</a:t>
            </a:r>
            <a:endParaRPr lang="es-ES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1484784"/>
            <a:ext cx="8075240" cy="4824536"/>
          </a:xfrm>
        </p:spPr>
        <p:txBody>
          <a:bodyPr>
            <a:noAutofit/>
          </a:bodyPr>
          <a:lstStyle/>
          <a:p>
            <a:r>
              <a:rPr lang="es-ES" sz="2400" dirty="0" smtClean="0"/>
              <a:t>Aunque se ha excluido a la homosexualidad de los catálogos de enfermedades, el prejuicio prevalece.</a:t>
            </a:r>
          </a:p>
          <a:p>
            <a:r>
              <a:rPr lang="es-ES" sz="2400" dirty="0" smtClean="0"/>
              <a:t>La población general y el gremio médico, siguen considerando a la homosexualidad una alteración del “orden natural”.</a:t>
            </a:r>
          </a:p>
          <a:p>
            <a:r>
              <a:rPr lang="es-ES" sz="2400" dirty="0" smtClean="0"/>
              <a:t>Se sigue concibiendo a las sexualidades alternas como patologías y que debieran corregirse.</a:t>
            </a:r>
          </a:p>
          <a:p>
            <a:r>
              <a:rPr lang="es-ES" sz="2400" dirty="0" smtClean="0"/>
              <a:t>Se considera a LGBT personas enfermas en sí mismas</a:t>
            </a:r>
          </a:p>
          <a:p>
            <a:r>
              <a:rPr lang="es-ES" sz="2400" dirty="0" smtClean="0"/>
              <a:t>Se considera que las enfermedades que padecen se deben a su conducta “desordenada”</a:t>
            </a:r>
          </a:p>
          <a:p>
            <a:r>
              <a:rPr lang="es-ES" sz="2400" dirty="0" smtClean="0"/>
              <a:t>Se considera que médicos con VIH no deberían ejercer su profesión 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282916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609878"/>
            <a:ext cx="3384375" cy="4651098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32" y="576064"/>
            <a:ext cx="3557236" cy="4797152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2509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b="1" dirty="0"/>
              <a:t>Impacto de la </a:t>
            </a:r>
            <a:r>
              <a:rPr lang="es-ES" sz="3600" b="1" dirty="0" err="1"/>
              <a:t>LGBTfobia</a:t>
            </a:r>
            <a:r>
              <a:rPr lang="es-ES" sz="3600" b="1" dirty="0"/>
              <a:t> en la atención médica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Retrasan el turno de personas LGBT en la consulta</a:t>
            </a:r>
          </a:p>
          <a:p>
            <a:r>
              <a:rPr lang="es-ES" dirty="0" smtClean="0"/>
              <a:t>Evitan tocarlas o mantienen distancia</a:t>
            </a:r>
          </a:p>
          <a:p>
            <a:r>
              <a:rPr lang="es-ES" dirty="0" smtClean="0"/>
              <a:t>Retrasan la prescripción de estudios diagnósticos o de seguimiento</a:t>
            </a:r>
          </a:p>
          <a:p>
            <a:r>
              <a:rPr lang="es-ES" dirty="0" smtClean="0"/>
              <a:t>Las culpabilizan de sus padecimientos</a:t>
            </a:r>
          </a:p>
          <a:p>
            <a:r>
              <a:rPr lang="es-ES" dirty="0" smtClean="0"/>
              <a:t>Violan la confidencialidad</a:t>
            </a:r>
          </a:p>
          <a:p>
            <a:r>
              <a:rPr lang="es-ES" dirty="0" smtClean="0"/>
              <a:t>Dan por hecho que los motivos de consulta están relacionados con su sexualidad</a:t>
            </a:r>
          </a:p>
          <a:p>
            <a:r>
              <a:rPr lang="es-ES" dirty="0" smtClean="0"/>
              <a:t>A personas </a:t>
            </a:r>
            <a:r>
              <a:rPr lang="es-ES" i="1" dirty="0" err="1" smtClean="0"/>
              <a:t>trans</a:t>
            </a:r>
            <a:r>
              <a:rPr lang="es-ES" dirty="0" smtClean="0"/>
              <a:t>, se niegan a llamarlas por su nombre de elección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7966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/>
              <a:t>Impacto de la </a:t>
            </a:r>
            <a:r>
              <a:rPr lang="es-ES" sz="3600" b="1" dirty="0" err="1"/>
              <a:t>LGBTfobia</a:t>
            </a:r>
            <a:r>
              <a:rPr lang="es-ES" sz="3600" b="1" dirty="0"/>
              <a:t> en la atención médica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359421"/>
            <a:ext cx="8229600" cy="4525963"/>
          </a:xfrm>
        </p:spPr>
        <p:txBody>
          <a:bodyPr/>
          <a:lstStyle/>
          <a:p>
            <a:r>
              <a:rPr lang="es-ES" dirty="0" smtClean="0"/>
              <a:t>Las personas LGBT evitan o retrasan acudir al médico para no sufrir discriminación (por expectativa o por experiencias previas)</a:t>
            </a:r>
          </a:p>
          <a:p>
            <a:r>
              <a:rPr lang="es-ES" dirty="0" smtClean="0"/>
              <a:t>No aportan información suficiente o relevante para integrar un diagnóstico preciso y oportuno.</a:t>
            </a:r>
          </a:p>
        </p:txBody>
      </p:sp>
    </p:spTree>
    <p:extLst>
      <p:ext uri="{BB962C8B-B14F-4D97-AF65-F5344CB8AC3E}">
        <p14:creationId xmlns:p14="http://schemas.microsoft.com/office/powerpoint/2010/main" val="1645413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827584" y="980728"/>
            <a:ext cx="7567488" cy="4752528"/>
            <a:chOff x="1108968" y="865882"/>
            <a:chExt cx="7567488" cy="5437262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6456" y="2924944"/>
              <a:ext cx="5080000" cy="33782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8968" y="865882"/>
              <a:ext cx="3175000" cy="2851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3735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" b="1" dirty="0" smtClean="0"/>
              <a:t>Alternativas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Impulsar una práctica médica con perspectiva de género y diversidad sexual.</a:t>
            </a:r>
          </a:p>
          <a:p>
            <a:r>
              <a:rPr lang="es-ES" dirty="0" smtClean="0"/>
              <a:t>Reorientar la formación médica incluyendo en los planes de estudio contenidos sobre la influencia de la estigmatización y discriminación en la salud.</a:t>
            </a:r>
          </a:p>
          <a:p>
            <a:r>
              <a:rPr lang="es-ES" dirty="0" smtClean="0"/>
              <a:t>Promover la organización de médicos y médicas LGBT.</a:t>
            </a:r>
          </a:p>
          <a:p>
            <a:r>
              <a:rPr lang="es-ES" dirty="0" smtClean="0"/>
              <a:t>Fomentar entornos amigables como la atención por pares.</a:t>
            </a:r>
          </a:p>
          <a:p>
            <a:r>
              <a:rPr lang="es-ES" dirty="0" smtClean="0"/>
              <a:t>Promover la investigación científica sobre las desigualdades en salud.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236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845991"/>
            <a:ext cx="8640960" cy="5111401"/>
          </a:xfrm>
        </p:spPr>
        <p:txBody>
          <a:bodyPr>
            <a:normAutofit/>
          </a:bodyPr>
          <a:lstStyle/>
          <a:p>
            <a:pPr algn="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Sexualidades alternas en salud. Encuentros y desencuentros con la medicina.</a:t>
            </a: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sz="2200" dirty="0" smtClean="0"/>
              <a:t>José Arturo Granados Cosme</a:t>
            </a:r>
            <a:br>
              <a:rPr lang="es-MX" sz="2200" dirty="0" smtClean="0"/>
            </a:br>
            <a:r>
              <a:rPr lang="es-MX" sz="1800" dirty="0" smtClean="0"/>
              <a:t>Maestría en Medicina Social</a:t>
            </a:r>
            <a:br>
              <a:rPr lang="es-MX" sz="1800" dirty="0" smtClean="0"/>
            </a:br>
            <a:r>
              <a:rPr lang="es-MX" sz="1800" dirty="0" smtClean="0"/>
              <a:t>Doctorado en Ciencias en Salud Colectiva</a:t>
            </a:r>
            <a:r>
              <a:rPr lang="es-MX" sz="2200" dirty="0" smtClean="0"/>
              <a:t/>
            </a:r>
            <a:br>
              <a:rPr lang="es-MX" sz="2200" dirty="0" smtClean="0"/>
            </a:br>
            <a:endParaRPr lang="es-MX" sz="2200" dirty="0"/>
          </a:p>
        </p:txBody>
      </p:sp>
      <p:sp>
        <p:nvSpPr>
          <p:cNvPr id="4" name="3 Rectángulo"/>
          <p:cNvSpPr/>
          <p:nvPr/>
        </p:nvSpPr>
        <p:spPr>
          <a:xfrm>
            <a:off x="0" y="-27384"/>
            <a:ext cx="9144000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2000" dirty="0" smtClean="0"/>
          </a:p>
        </p:txBody>
      </p:sp>
      <p:pic>
        <p:nvPicPr>
          <p:cNvPr id="5" name="Picture 6" descr="Universidad Autonoma Metropolitn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7384"/>
            <a:ext cx="9144000" cy="1124744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1523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11560" y="332656"/>
            <a:ext cx="795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erspectiva de Médico-Social/Salud Colectiva</a:t>
            </a: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El análisis crítico sobre la Medicina científica parte de: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Reconocerla como una práctica social.</a:t>
            </a:r>
          </a:p>
          <a:p>
            <a:r>
              <a:rPr lang="es-ES" dirty="0" smtClean="0"/>
              <a:t>Identificar las funciones sociales que la sociedad históricamente le ha asignado.</a:t>
            </a:r>
          </a:p>
          <a:p>
            <a:r>
              <a:rPr lang="es-ES" dirty="0" smtClean="0"/>
              <a:t>Identificar la influencia del ejercicio de la medicina en la vida de los grupos humanos y las personas. 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Funciones sociales de la Medicina</a:t>
            </a:r>
            <a:endParaRPr lang="es-ES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539552" y="2858160"/>
            <a:ext cx="20882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Contribuir al mantenimiento y reproducción del sistema social (</a:t>
            </a:r>
            <a:r>
              <a:rPr lang="es-ES" sz="2000" b="1" dirty="0"/>
              <a:t>orden sexual</a:t>
            </a:r>
            <a:r>
              <a:rPr lang="es-ES" sz="2000" dirty="0"/>
              <a:t>)</a:t>
            </a:r>
            <a:br>
              <a:rPr lang="es-ES" sz="2000" dirty="0"/>
            </a:br>
            <a:endParaRPr lang="es-ES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871117" y="2276872"/>
            <a:ext cx="177289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Medicalización</a:t>
            </a:r>
            <a:br>
              <a:rPr lang="es-ES" sz="2000" b="1" dirty="0"/>
            </a:br>
            <a:endParaRPr lang="es-ES" sz="2000" b="1" dirty="0" smtClean="0"/>
          </a:p>
          <a:p>
            <a:endParaRPr lang="es-ES" sz="2000" b="1" dirty="0"/>
          </a:p>
          <a:p>
            <a:endParaRPr lang="es-ES" sz="2000" b="1" dirty="0" smtClean="0"/>
          </a:p>
          <a:p>
            <a:endParaRPr lang="es-ES" sz="2000" b="1" dirty="0"/>
          </a:p>
          <a:p>
            <a:endParaRPr lang="es-ES" sz="2000" b="1" dirty="0" smtClean="0"/>
          </a:p>
          <a:p>
            <a:endParaRPr lang="es-ES" sz="2000" b="1" dirty="0"/>
          </a:p>
          <a:p>
            <a:endParaRPr lang="es-ES" sz="2000" b="1" dirty="0" smtClean="0"/>
          </a:p>
          <a:p>
            <a:r>
              <a:rPr lang="es-ES" sz="2000" b="1" dirty="0" err="1" smtClean="0"/>
              <a:t>Patologización</a:t>
            </a:r>
            <a:endParaRPr lang="es-ES" sz="2000" b="1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5580112" y="1844824"/>
            <a:ext cx="31683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000" dirty="0"/>
              <a:t>Regulación de la conducta humana (especialmente la sexualidad</a:t>
            </a:r>
            <a:r>
              <a:rPr lang="es-ES" sz="20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s-ES" sz="2000" dirty="0" smtClean="0"/>
              <a:t>Definición</a:t>
            </a:r>
            <a:r>
              <a:rPr lang="es-ES" sz="2000" dirty="0"/>
              <a:t>/Imposición de las nociones de lo normal y lo patológico, la salud y la </a:t>
            </a:r>
            <a:r>
              <a:rPr lang="es-ES" sz="2000" dirty="0" smtClean="0"/>
              <a:t>enfermedad</a:t>
            </a:r>
          </a:p>
          <a:p>
            <a:pPr marL="342900" indent="-342900">
              <a:buFont typeface="Arial"/>
              <a:buChar char="•"/>
            </a:pPr>
            <a:r>
              <a:rPr lang="es-ES" sz="2000" dirty="0" smtClean="0"/>
              <a:t>Intervención </a:t>
            </a:r>
            <a:r>
              <a:rPr lang="es-ES" sz="2000" dirty="0"/>
              <a:t>sobre los cuerpos previamente categorizados como anormales/enfermos</a:t>
            </a:r>
          </a:p>
        </p:txBody>
      </p:sp>
      <p:sp>
        <p:nvSpPr>
          <p:cNvPr id="8" name="Flecha derecha 7"/>
          <p:cNvSpPr/>
          <p:nvPr/>
        </p:nvSpPr>
        <p:spPr>
          <a:xfrm>
            <a:off x="4716016" y="2852936"/>
            <a:ext cx="720080" cy="16561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llave 8"/>
          <p:cNvSpPr/>
          <p:nvPr/>
        </p:nvSpPr>
        <p:spPr>
          <a:xfrm>
            <a:off x="2483768" y="2060848"/>
            <a:ext cx="504056" cy="345638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39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7 Grupo"/>
          <p:cNvGrpSpPr/>
          <p:nvPr/>
        </p:nvGrpSpPr>
        <p:grpSpPr>
          <a:xfrm>
            <a:off x="2267744" y="1484784"/>
            <a:ext cx="4536504" cy="3672408"/>
            <a:chOff x="3491880" y="1484784"/>
            <a:chExt cx="4536504" cy="3672408"/>
          </a:xfrm>
        </p:grpSpPr>
        <p:sp>
          <p:nvSpPr>
            <p:cNvPr id="4" name="3 Elipse"/>
            <p:cNvSpPr/>
            <p:nvPr/>
          </p:nvSpPr>
          <p:spPr>
            <a:xfrm>
              <a:off x="4067944" y="2996952"/>
              <a:ext cx="1080120" cy="11521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9" name="8 Elipse"/>
            <p:cNvSpPr/>
            <p:nvPr/>
          </p:nvSpPr>
          <p:spPr>
            <a:xfrm>
              <a:off x="3491880" y="1484784"/>
              <a:ext cx="3456384" cy="36724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4608004" y="2060848"/>
              <a:ext cx="14203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200" dirty="0" smtClean="0"/>
                <a:t>Género</a:t>
              </a:r>
              <a:endParaRPr lang="es-MX" sz="3200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5188925" y="2636912"/>
              <a:ext cx="10392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dirty="0" smtClean="0"/>
                <a:t>Hombres</a:t>
              </a:r>
            </a:p>
            <a:p>
              <a:pPr algn="ctr"/>
              <a:endParaRPr lang="es-MX" dirty="0"/>
            </a:p>
            <a:p>
              <a:pPr algn="ctr"/>
              <a:r>
                <a:rPr lang="es-MX" dirty="0" smtClean="0"/>
                <a:t>Mujeres</a:t>
              </a:r>
              <a:endParaRPr lang="es-MX" dirty="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6300192" y="1916832"/>
              <a:ext cx="1728192" cy="936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5004048" y="2636912"/>
              <a:ext cx="1512168" cy="936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6444208" y="1916832"/>
              <a:ext cx="14366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dirty="0" smtClean="0"/>
                <a:t>Masculinidad</a:t>
              </a:r>
            </a:p>
            <a:p>
              <a:pPr algn="ctr"/>
              <a:endParaRPr lang="es-MX" dirty="0"/>
            </a:p>
            <a:p>
              <a:pPr algn="ctr"/>
              <a:r>
                <a:rPr lang="es-MX" dirty="0" smtClean="0"/>
                <a:t>Feminidad</a:t>
              </a:r>
              <a:endParaRPr lang="es-MX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4139952" y="3276273"/>
              <a:ext cx="9544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200" dirty="0" smtClean="0"/>
                <a:t>Sexo</a:t>
              </a:r>
              <a:endParaRPr lang="es-MX" sz="3200" dirty="0"/>
            </a:p>
          </p:txBody>
        </p:sp>
      </p:grpSp>
      <p:sp>
        <p:nvSpPr>
          <p:cNvPr id="19" name="18 CuadroTexto"/>
          <p:cNvSpPr txBox="1"/>
          <p:nvPr/>
        </p:nvSpPr>
        <p:spPr>
          <a:xfrm>
            <a:off x="1341500" y="200834"/>
            <a:ext cx="64546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 dominante de género</a:t>
            </a:r>
            <a:endParaRPr lang="es-MX" sz="4000" dirty="0" smtClean="0"/>
          </a:p>
        </p:txBody>
      </p:sp>
      <p:sp>
        <p:nvSpPr>
          <p:cNvPr id="21" name="20 CuadroTexto"/>
          <p:cNvSpPr txBox="1"/>
          <p:nvPr/>
        </p:nvSpPr>
        <p:spPr>
          <a:xfrm>
            <a:off x="619094" y="5661248"/>
            <a:ext cx="2080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Sexo</a:t>
            </a:r>
          </a:p>
          <a:p>
            <a:pPr algn="ctr"/>
            <a:r>
              <a:rPr lang="es-MX" dirty="0" smtClean="0"/>
              <a:t>Dimensión biológica</a:t>
            </a:r>
            <a:endParaRPr lang="es-MX" dirty="0"/>
          </a:p>
        </p:txBody>
      </p:sp>
      <p:sp>
        <p:nvSpPr>
          <p:cNvPr id="22" name="21 CuadroTexto"/>
          <p:cNvSpPr txBox="1"/>
          <p:nvPr/>
        </p:nvSpPr>
        <p:spPr>
          <a:xfrm>
            <a:off x="3275856" y="5661248"/>
            <a:ext cx="2628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División sexual del trabajo</a:t>
            </a:r>
          </a:p>
          <a:p>
            <a:pPr algn="ctr"/>
            <a:r>
              <a:rPr lang="es-MX" dirty="0" smtClean="0"/>
              <a:t>Dimensión social</a:t>
            </a:r>
            <a:endParaRPr lang="es-MX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509192" y="5662989"/>
            <a:ext cx="1951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Género</a:t>
            </a:r>
          </a:p>
          <a:p>
            <a:pPr algn="ctr"/>
            <a:r>
              <a:rPr lang="es-MX" dirty="0" smtClean="0"/>
              <a:t>Dimensión cultural</a:t>
            </a:r>
            <a:endParaRPr lang="es-MX" dirty="0"/>
          </a:p>
        </p:txBody>
      </p:sp>
      <p:sp>
        <p:nvSpPr>
          <p:cNvPr id="24" name="23 Rectángulo"/>
          <p:cNvSpPr/>
          <p:nvPr/>
        </p:nvSpPr>
        <p:spPr>
          <a:xfrm>
            <a:off x="323528" y="5662989"/>
            <a:ext cx="2664296" cy="6428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26 Rectángulo"/>
          <p:cNvSpPr/>
          <p:nvPr/>
        </p:nvSpPr>
        <p:spPr>
          <a:xfrm>
            <a:off x="3275856" y="5661248"/>
            <a:ext cx="2664296" cy="6428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27 Rectángulo"/>
          <p:cNvSpPr/>
          <p:nvPr/>
        </p:nvSpPr>
        <p:spPr>
          <a:xfrm>
            <a:off x="6228184" y="5661248"/>
            <a:ext cx="2664296" cy="6428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Flecha derecha"/>
          <p:cNvSpPr/>
          <p:nvPr/>
        </p:nvSpPr>
        <p:spPr>
          <a:xfrm>
            <a:off x="2915816" y="5810487"/>
            <a:ext cx="477246" cy="426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Flecha derecha"/>
          <p:cNvSpPr/>
          <p:nvPr/>
        </p:nvSpPr>
        <p:spPr>
          <a:xfrm>
            <a:off x="5868144" y="5810487"/>
            <a:ext cx="477246" cy="426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96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>
            <a:noAutofit/>
          </a:bodyPr>
          <a:lstStyle/>
          <a:p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 dominante de género</a:t>
            </a:r>
            <a:endParaRPr lang="es-MX" sz="4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691680" y="2350621"/>
            <a:ext cx="2246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Imposición de:</a:t>
            </a:r>
          </a:p>
          <a:p>
            <a:pPr algn="ctr"/>
            <a:r>
              <a:rPr lang="es-MX" dirty="0" smtClean="0"/>
              <a:t>Dicotomía/Binariedad</a:t>
            </a:r>
            <a:endParaRPr lang="es-MX" dirty="0"/>
          </a:p>
        </p:txBody>
      </p:sp>
      <p:sp>
        <p:nvSpPr>
          <p:cNvPr id="16" name="15 Triángulo isósceles"/>
          <p:cNvSpPr/>
          <p:nvPr/>
        </p:nvSpPr>
        <p:spPr>
          <a:xfrm rot="5400000">
            <a:off x="323528" y="2996952"/>
            <a:ext cx="2592288" cy="216024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CuadroTexto"/>
          <p:cNvSpPr txBox="1"/>
          <p:nvPr/>
        </p:nvSpPr>
        <p:spPr>
          <a:xfrm>
            <a:off x="3851920" y="3573016"/>
            <a:ext cx="9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Varones</a:t>
            </a:r>
            <a:endParaRPr lang="es-MX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851920" y="4211796"/>
            <a:ext cx="95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Mujeres</a:t>
            </a:r>
            <a:endParaRPr lang="es-MX" dirty="0"/>
          </a:p>
        </p:txBody>
      </p:sp>
      <p:sp>
        <p:nvSpPr>
          <p:cNvPr id="27" name="26 Triángulo isósceles"/>
          <p:cNvSpPr/>
          <p:nvPr/>
        </p:nvSpPr>
        <p:spPr>
          <a:xfrm rot="16200000">
            <a:off x="3203850" y="1340766"/>
            <a:ext cx="4752528" cy="547260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9" name="28 Conector recto"/>
          <p:cNvCxnSpPr>
            <a:stCxn id="27" idx="0"/>
            <a:endCxn id="27" idx="3"/>
          </p:cNvCxnSpPr>
          <p:nvPr/>
        </p:nvCxnSpPr>
        <p:spPr>
          <a:xfrm>
            <a:off x="2843810" y="4077070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5148064" y="3068960"/>
            <a:ext cx="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467544" y="3573016"/>
            <a:ext cx="1752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Variabilidad biológica</a:t>
            </a:r>
          </a:p>
          <a:p>
            <a:pPr algn="ctr"/>
            <a:r>
              <a:rPr lang="es-MX" dirty="0" smtClean="0"/>
              <a:t>(diversidad)</a:t>
            </a:r>
            <a:endParaRPr lang="es-MX" dirty="0"/>
          </a:p>
        </p:txBody>
      </p:sp>
      <p:sp>
        <p:nvSpPr>
          <p:cNvPr id="34" name="33 CuadroTexto"/>
          <p:cNvSpPr txBox="1"/>
          <p:nvPr/>
        </p:nvSpPr>
        <p:spPr>
          <a:xfrm>
            <a:off x="5223620" y="3356992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Masculinidad</a:t>
            </a:r>
            <a:endParaRPr lang="es-MX" dirty="0"/>
          </a:p>
        </p:txBody>
      </p:sp>
      <p:sp>
        <p:nvSpPr>
          <p:cNvPr id="35" name="34 CuadroTexto"/>
          <p:cNvSpPr txBox="1"/>
          <p:nvPr/>
        </p:nvSpPr>
        <p:spPr>
          <a:xfrm>
            <a:off x="5364088" y="4499828"/>
            <a:ext cx="1168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Feminidad</a:t>
            </a:r>
            <a:endParaRPr lang="es-MX" dirty="0"/>
          </a:p>
        </p:txBody>
      </p:sp>
      <p:cxnSp>
        <p:nvCxnSpPr>
          <p:cNvPr id="37" name="36 Conector recto"/>
          <p:cNvCxnSpPr/>
          <p:nvPr/>
        </p:nvCxnSpPr>
        <p:spPr>
          <a:xfrm>
            <a:off x="6876256" y="2348880"/>
            <a:ext cx="0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6948264" y="3429000"/>
            <a:ext cx="1284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Orientación</a:t>
            </a:r>
          </a:p>
          <a:p>
            <a:pPr algn="ctr"/>
            <a:r>
              <a:rPr lang="es-MX" dirty="0"/>
              <a:t>d</a:t>
            </a:r>
            <a:r>
              <a:rPr lang="es-MX" dirty="0" smtClean="0"/>
              <a:t>el</a:t>
            </a:r>
          </a:p>
          <a:p>
            <a:pPr algn="ctr"/>
            <a:r>
              <a:rPr lang="es-MX" dirty="0" smtClean="0"/>
              <a:t>deseo</a:t>
            </a:r>
          </a:p>
          <a:p>
            <a:pPr algn="ctr"/>
            <a:r>
              <a:rPr lang="es-MX" dirty="0" smtClean="0"/>
              <a:t>sexual</a:t>
            </a:r>
            <a:endParaRPr lang="es-MX" dirty="0"/>
          </a:p>
        </p:txBody>
      </p:sp>
      <p:sp>
        <p:nvSpPr>
          <p:cNvPr id="39" name="38 Rectángulo"/>
          <p:cNvSpPr/>
          <p:nvPr/>
        </p:nvSpPr>
        <p:spPr>
          <a:xfrm>
            <a:off x="1664207" y="2350621"/>
            <a:ext cx="2331729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39 Flecha abajo"/>
          <p:cNvSpPr/>
          <p:nvPr/>
        </p:nvSpPr>
        <p:spPr>
          <a:xfrm>
            <a:off x="2555776" y="3172326"/>
            <a:ext cx="504056" cy="544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40 Rectángulo"/>
          <p:cNvSpPr/>
          <p:nvPr/>
        </p:nvSpPr>
        <p:spPr>
          <a:xfrm>
            <a:off x="5696655" y="908720"/>
            <a:ext cx="2331729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41 CuadroTexto"/>
          <p:cNvSpPr txBox="1"/>
          <p:nvPr/>
        </p:nvSpPr>
        <p:spPr>
          <a:xfrm>
            <a:off x="6126538" y="1052736"/>
            <a:ext cx="1469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N</a:t>
            </a:r>
            <a:r>
              <a:rPr lang="es-MX" dirty="0" smtClean="0"/>
              <a:t>ormatividad</a:t>
            </a:r>
            <a:endParaRPr lang="es-MX" dirty="0"/>
          </a:p>
        </p:txBody>
      </p:sp>
      <p:sp>
        <p:nvSpPr>
          <p:cNvPr id="22" name="39 Flecha abajo"/>
          <p:cNvSpPr/>
          <p:nvPr/>
        </p:nvSpPr>
        <p:spPr>
          <a:xfrm>
            <a:off x="6588224" y="1732166"/>
            <a:ext cx="504056" cy="544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307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t="1130" b="1130"/>
          <a:stretch>
            <a:fillRect/>
          </a:stretch>
        </p:blipFill>
        <p:spPr>
          <a:xfrm>
            <a:off x="518864" y="119675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000789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t="13289" b="13289"/>
          <a:stretch>
            <a:fillRect/>
          </a:stretch>
        </p:blipFill>
        <p:spPr>
          <a:xfrm>
            <a:off x="1331640" y="1556792"/>
            <a:ext cx="6677573" cy="3672408"/>
          </a:xfrm>
        </p:spPr>
      </p:pic>
    </p:spTree>
    <p:extLst>
      <p:ext uri="{BB962C8B-B14F-4D97-AF65-F5344CB8AC3E}">
        <p14:creationId xmlns:p14="http://schemas.microsoft.com/office/powerpoint/2010/main" val="311838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s-ES" b="1" dirty="0" smtClean="0"/>
              <a:t>Orden social y alteridad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s-ES" sz="2000" dirty="0" smtClean="0"/>
              <a:t>Se ha construido un </a:t>
            </a:r>
            <a:r>
              <a:rPr lang="es-ES" sz="2000" b="1" dirty="0" smtClean="0"/>
              <a:t>ORDEN SEXUAL</a:t>
            </a:r>
            <a:r>
              <a:rPr lang="es-ES" sz="2000" dirty="0" smtClean="0"/>
              <a:t> que legitima una orientación sexual y subordina otras (sexualidades alternas). 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s-ES" sz="20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s-ES" sz="2000" dirty="0" smtClean="0"/>
              <a:t>La </a:t>
            </a:r>
            <a:r>
              <a:rPr lang="es-ES" sz="2000" b="1" dirty="0" smtClean="0"/>
              <a:t>HETERONORMA</a:t>
            </a:r>
            <a:r>
              <a:rPr lang="es-ES" sz="2000" dirty="0" smtClean="0"/>
              <a:t> se constituye en principio clasificatorio de lo saludable y lo patológico en la sexualidad.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s-ES" sz="2000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s-ES" sz="2000" dirty="0" smtClean="0"/>
              <a:t>Se reconstruye a las sexualidades no </a:t>
            </a:r>
            <a:r>
              <a:rPr lang="es-ES" sz="2000" dirty="0" err="1" smtClean="0"/>
              <a:t>heteronormadas</a:t>
            </a:r>
            <a:r>
              <a:rPr lang="es-ES" sz="2000" dirty="0" smtClean="0"/>
              <a:t> como </a:t>
            </a:r>
            <a:r>
              <a:rPr lang="es-ES" sz="2000" b="1" dirty="0" smtClean="0"/>
              <a:t>PATOLOGÍAS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s-ES" sz="20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s-ES" sz="2000" dirty="0" smtClean="0"/>
              <a:t> </a:t>
            </a:r>
            <a:r>
              <a:rPr lang="es-ES" sz="2000" dirty="0"/>
              <a:t>A</a:t>
            </a:r>
            <a:r>
              <a:rPr lang="es-ES" sz="2000" dirty="0" smtClean="0"/>
              <a:t>sí se “justifica” sean intervenidas por la medicina científica y la salud pública</a:t>
            </a:r>
            <a:endParaRPr lang="es-ES" sz="2000" dirty="0"/>
          </a:p>
          <a:p>
            <a:pPr marL="0" indent="0" algn="ctr">
              <a:lnSpc>
                <a:spcPct val="120000"/>
              </a:lnSpc>
              <a:buNone/>
            </a:pPr>
            <a:endParaRPr lang="es-ES" sz="2000" dirty="0" smtClean="0"/>
          </a:p>
          <a:p>
            <a:pPr marL="0" indent="0" algn="ctr">
              <a:lnSpc>
                <a:spcPct val="120000"/>
              </a:lnSpc>
              <a:buNone/>
            </a:pPr>
            <a:endParaRPr lang="es-ES" sz="2000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s-ES" sz="2000" b="1" dirty="0" smtClean="0"/>
              <a:t>PRÁCTICAS DISCRIMINATORIAS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771800" y="5805264"/>
            <a:ext cx="3600400" cy="504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abajo 4"/>
          <p:cNvSpPr/>
          <p:nvPr/>
        </p:nvSpPr>
        <p:spPr>
          <a:xfrm>
            <a:off x="4067944" y="2060848"/>
            <a:ext cx="1008112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abajo 5"/>
          <p:cNvSpPr/>
          <p:nvPr/>
        </p:nvSpPr>
        <p:spPr>
          <a:xfrm>
            <a:off x="4067944" y="3284984"/>
            <a:ext cx="1008112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abajo 6"/>
          <p:cNvSpPr/>
          <p:nvPr/>
        </p:nvSpPr>
        <p:spPr>
          <a:xfrm>
            <a:off x="4067944" y="4149080"/>
            <a:ext cx="1008112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abajo 7"/>
          <p:cNvSpPr/>
          <p:nvPr/>
        </p:nvSpPr>
        <p:spPr>
          <a:xfrm>
            <a:off x="4067944" y="5085184"/>
            <a:ext cx="1008112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18097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1318</TotalTime>
  <Words>581</Words>
  <Application>Microsoft Macintosh PowerPoint</Application>
  <PresentationFormat>Presentación en pantalla (4:3)</PresentationFormat>
  <Paragraphs>110</Paragraphs>
  <Slides>18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Sexualidades alternas en salud. Encuentros y desencuentros con la medicina.    José Arturo Granados Cosme Maestría en Medicina Social Doctorado en Ciencias en Salud Colectiva </vt:lpstr>
      <vt:lpstr>Presentación de PowerPoint</vt:lpstr>
      <vt:lpstr>Funciones sociales de la Medicina</vt:lpstr>
      <vt:lpstr>Presentación de PowerPoint</vt:lpstr>
      <vt:lpstr>Cultura dominante de género</vt:lpstr>
      <vt:lpstr>Presentación de PowerPoint</vt:lpstr>
      <vt:lpstr>Presentación de PowerPoint</vt:lpstr>
      <vt:lpstr>Orden social y alteridad</vt:lpstr>
      <vt:lpstr>Presentación de PowerPoint</vt:lpstr>
      <vt:lpstr>Presentación de PowerPoint</vt:lpstr>
      <vt:lpstr>Presentación de PowerPoint</vt:lpstr>
      <vt:lpstr>Impacto de la LGBTfobia en la atención médica</vt:lpstr>
      <vt:lpstr>Presentación de PowerPoint</vt:lpstr>
      <vt:lpstr>Impacto de la LGBTfobia en la atención médica</vt:lpstr>
      <vt:lpstr>Impacto de la LGBTfobia en la atención médica</vt:lpstr>
      <vt:lpstr>Presentación de PowerPoint</vt:lpstr>
      <vt:lpstr>Alternativas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Salud en varones homosexuales de la Ciudad de México: contextos culturales y trayectorias individuales. Homofobia, sufrimiento psíquico y situaciones de riesgo para VIH-SIDA.   Mtro. José Arturo Granados Cosme Directora: Elsa E. Muñiz García</dc:title>
  <dc:creator>User 4</dc:creator>
  <cp:lastModifiedBy>Oliva  Lopez Arellano</cp:lastModifiedBy>
  <cp:revision>75</cp:revision>
  <dcterms:created xsi:type="dcterms:W3CDTF">2013-07-22T00:21:05Z</dcterms:created>
  <dcterms:modified xsi:type="dcterms:W3CDTF">2025-01-18T03:36:58Z</dcterms:modified>
</cp:coreProperties>
</file>