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97fff9d8a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97fff9d8a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En la estética </a:t>
            </a:r>
            <a:r>
              <a:rPr lang="es"/>
              <a:t>del leather</a:t>
            </a:r>
            <a:r>
              <a:rPr lang="es"/>
              <a:t>, y los uniformes militares se entrelazan con el atuendo de piel, creando una apariencia distintiva y visualmente impactante que es a la vez provocativa y empoderadora, se suelen incorporar elementos de inspiración militar en su vestimenta, como arneses o gorras que se asemejan a las que usan los soldados o altos rangos militares.</a:t>
            </a:r>
            <a:endParaRPr/>
          </a:p>
          <a:p>
            <a:pPr indent="0" lvl="0" marL="0" rtl="0" algn="l">
              <a:spcBef>
                <a:spcPts val="0"/>
              </a:spcBef>
              <a:spcAft>
                <a:spcPts val="0"/>
              </a:spcAft>
              <a:buNone/>
            </a:pPr>
            <a:r>
              <a:rPr lang="es"/>
              <a:t>En muchas ocasiones, la apropiación de simbología militar dentro de la cultura leather es subversiva, se </a:t>
            </a:r>
            <a:r>
              <a:rPr lang="es"/>
              <a:t>apropia</a:t>
            </a:r>
            <a:r>
              <a:rPr lang="es"/>
              <a:t> y es subvesiva, la subcultura abraza las imágenes de poder, control y autoridad asociadas con los uniformes militares, transformando estos símbolos en elementos eróticos o fetichizados que desafían las normas tradicionales de vestimenta y género.</a:t>
            </a:r>
            <a:endParaRPr/>
          </a:p>
          <a:p>
            <a:pPr indent="0" lvl="0" marL="0" rtl="0" algn="l">
              <a:spcBef>
                <a:spcPts val="0"/>
              </a:spcBef>
              <a:spcAft>
                <a:spcPts val="0"/>
              </a:spcAft>
              <a:buNone/>
            </a:pPr>
            <a:r>
              <a:rPr lang="es"/>
              <a:t>La cultura leather explora con frecuencia las dinámicas y los roles de poder, y algunos participantes adoptan personajes dominantes o sumisos a menudo asociados con jerarquías militares. La inclusión de la estética militar puede ser una forma de simbolizar estos roles y dinámicas, enfatizando la naturaleza consensual del intercambio de poder dentro de la subcultura. Si bien la moda fetichista de inspiración militar puede ser una forma empoderadora de autoexpresión dentro de la subcultura del cuero, también puede ser controvertida. Los críticos argumentan que puede romantizar o trivializar los desequilibrios y abusos de poder muy reales asociados con las instituciones militares. Sin embargo, los participantes de la subcultura a menudo enfatizan la importancia del consentimiento informado y la comprensión mutua en sus actividades.</a:t>
            </a:r>
            <a:endParaRPr/>
          </a:p>
          <a:p>
            <a:pPr indent="0" lvl="0" marL="0" rtl="0" algn="l">
              <a:spcBef>
                <a:spcPts val="0"/>
              </a:spcBef>
              <a:spcAft>
                <a:spcPts val="0"/>
              </a:spcAft>
              <a:buNone/>
            </a:pPr>
            <a:r>
              <a:rPr lang="es"/>
              <a:t>Para muchas personas de la subcultura, usar ropa fetichista de inspiración militar es una forma de afirmar su identidad y conectarse con una comunidad de ideas afines. El simbolismo en su ropa puede servir como una forma de comunicar sus intereses y deseos a otras personas que comparten inclinaciones similares.</a:t>
            </a:r>
            <a:endParaRPr/>
          </a:p>
          <a:p>
            <a:pPr indent="0" lvl="0" marL="0" rtl="0" algn="l">
              <a:spcBef>
                <a:spcPts val="0"/>
              </a:spcBef>
              <a:spcAft>
                <a:spcPts val="0"/>
              </a:spcAft>
              <a:buNone/>
            </a:pPr>
            <a:r>
              <a:rPr lang="es"/>
              <a:t>Es importante reconocer que el contexto histórico y el significado cultural del simbolismo militar difieren en la cultura fetichista en comparación con otros contextos. La intención es principalmente personal y consensuada, y los participantes a menudo participan en esfuerzos educativos y de promoción para mantener la conciencia y el respeto por las implicaciones más amplias de la estética militar.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97fff9d8a0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97fff9d8a0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
              <a:t>R</a:t>
            </a:r>
            <a:r>
              <a:rPr lang="es"/>
              <a:t>econozca el contexto histórico de los símbolos militares que está utilizando. Estos símbolos a menudo conllevan un peso de atrocidades históricas y sufrimiento relacionado con la guerra. Comprender este contexto es fundamental para abordarlos de manera responsable. Esta subcultura abraza la estética como una forma de expresión personal, subversión y empoderamiento. Comprender este contexto es esencial al evaluar e interactuar con estos elementos.</a:t>
            </a:r>
            <a:endParaRPr/>
          </a:p>
          <a:p>
            <a:pPr indent="-298450" lvl="0" marL="457200" rtl="0" algn="l">
              <a:spcBef>
                <a:spcPts val="0"/>
              </a:spcBef>
              <a:spcAft>
                <a:spcPts val="0"/>
              </a:spcAft>
              <a:buSzPts val="1100"/>
              <a:buChar char="-"/>
            </a:pPr>
            <a:r>
              <a:rPr lang="es"/>
              <a:t>El consentimiento es primordial en la comunidad del cuero y el fetiche. Al incorporar estética militar, es importante asegurarse de que todos los participantes se sientan cómodos con el simbolismo y la vestimenta utilizados. Respete siempre los límites y las preferencias personales.</a:t>
            </a:r>
            <a:endParaRPr/>
          </a:p>
          <a:p>
            <a:pPr indent="-298450" lvl="0" marL="457200" rtl="0" algn="l">
              <a:spcBef>
                <a:spcPts val="0"/>
              </a:spcBef>
              <a:spcAft>
                <a:spcPts val="0"/>
              </a:spcAft>
              <a:buSzPts val="1100"/>
              <a:buChar char="-"/>
            </a:pPr>
            <a:r>
              <a:rPr lang="es"/>
              <a:t>Tenga en cuenta y respete cualquier restricción legal sobre el uso de símbolos militares específicos en su país o región. Algunos símbolos pueden estar prohibidos debido a su asociación con discursos de odio o extremismo. </a:t>
            </a:r>
            <a:endParaRPr/>
          </a:p>
          <a:p>
            <a:pPr indent="-298450" lvl="0" marL="457200" rtl="0" algn="l">
              <a:spcBef>
                <a:spcPts val="0"/>
              </a:spcBef>
              <a:spcAft>
                <a:spcPts val="0"/>
              </a:spcAft>
              <a:buSzPts val="1100"/>
              <a:buChar char="-"/>
            </a:pPr>
            <a:r>
              <a:rPr lang="es"/>
              <a:t>Comprenda que los símbolos militares pueden tener diferentes connotaciones en distintas culturas. Lo que en una cultura se considera moda puede resultar ofensivo o irrespetuoso en otra.Tómese el tiempo para informarse sobre el significado histórico y cultural de los símbolos militares que planea utilizar. El conocimiento de las implicaciones más amplias de estos símbolos puede ayudarle a tomar decisiones informadas y participar en debates significativos dentro de la comunidad. ¿Qué mensaje se está enviando y cómo lo recibirán quienes se encuentren con tu moda? Sea sensible al impacto potencial en las diferentes comunidades.</a:t>
            </a:r>
            <a:endParaRPr/>
          </a:p>
          <a:p>
            <a:pPr indent="-298450" lvl="0" marL="457200" rtl="0" algn="l">
              <a:spcBef>
                <a:spcPts val="0"/>
              </a:spcBef>
              <a:spcAft>
                <a:spcPts val="0"/>
              </a:spcAft>
              <a:buSzPts val="1100"/>
              <a:buChar char="-"/>
            </a:pPr>
            <a:r>
              <a:rPr lang="es"/>
              <a:t>en este contexto de reapropiación, el simbolismo militar a menudo se reapropia como una forma de empoderamiento y desafío. Sin embargo, es fundamental ser consciente del posible impacto emocional que dichos símbolos pueden tener en los demás, especialmente en aquellos con conexiones personales con el servicio militar o experiencias en tiempos de guerra. Es necesario ser considerado con los sobrevivientes y descendientes de atrocidades históricas, así como con aquellos que puedan haber sido directamente afectados por las acciones de los regímenes asociados con estos símbolos. Sus elecciones de moda pueden, sin darse cuenta, causar dolor o malestar a estas personas.</a:t>
            </a:r>
            <a:endParaRPr/>
          </a:p>
          <a:p>
            <a:pPr indent="-298450" lvl="0" marL="457200" rtl="0" algn="l">
              <a:spcBef>
                <a:spcPts val="0"/>
              </a:spcBef>
              <a:spcAft>
                <a:spcPts val="0"/>
              </a:spcAft>
              <a:buSzPts val="1100"/>
              <a:buChar char="-"/>
            </a:pPr>
            <a:r>
              <a:rPr lang="es"/>
              <a:t>Si elige incorporar simbolismo militar, aproveche la oportunidad para educar a su audiencia sobre el contexto histórico y el significado de estos símbolos. La conciencia y el conocimiento pueden conducir a un compromiso más responsable y reflexivo. Evite el uso de estos símbolos por motivos de impacto o simplemente por motivos estéticos. Considere el significado y el mensaje detrás de sus elecciones.</a:t>
            </a:r>
            <a:endParaRPr/>
          </a:p>
          <a:p>
            <a:pPr indent="-298450" lvl="0" marL="457200" rtl="0" algn="l">
              <a:spcBef>
                <a:spcPts val="0"/>
              </a:spcBef>
              <a:spcAft>
                <a:spcPts val="0"/>
              </a:spcAft>
              <a:buSzPts val="1100"/>
              <a:buChar char="-"/>
            </a:pPr>
            <a:r>
              <a:rPr lang="es"/>
              <a:t>tenga cuidado de no perpetuar estereotipos dañinos relacionados con el personal militar o la cultura del fetiche y el cuero. Evite hacer suposiciones sobre las personas en función de su vestimenta y participe en conversaciones abiertas y respetuosas para comprender mejor la perspectiva única de cada persona.</a:t>
            </a:r>
            <a:endParaRPr/>
          </a:p>
          <a:p>
            <a:pPr indent="-298450" lvl="0" marL="457200" rtl="0" algn="l">
              <a:spcBef>
                <a:spcPts val="0"/>
              </a:spcBef>
              <a:spcAft>
                <a:spcPts val="0"/>
              </a:spcAft>
              <a:buSzPts val="1100"/>
              <a:buChar char="-"/>
            </a:pPr>
            <a:r>
              <a:rPr lang="es"/>
              <a:t>esté abierto a entablar un diálogo y una conversación con quienes tengan inquietudes sobre sus elecciones de moda. Escuche sus perspectivas y esté dispuesto a adaptar o modificar su enfoque si es necesario. evite trivializar el sufrimiento y los sacrificios realizados por aquellos afectados por los regímenes vinculados a estos símbolos. Sea consciente del potencial de que su moda sea vista como insensible o irrespetuosa. muchas personas dentro de la cultura del cuero y los fetiches son proactivas en la defensa de la conciencia y el respeto. Participar en recursos educativos y apoyar iniciativas que promuevan la comprensión y el consentimiento dentro de la comunidad.</a:t>
            </a:r>
            <a:endParaRPr/>
          </a:p>
          <a:p>
            <a:pPr indent="-298450" lvl="0" marL="457200" rtl="0" algn="l">
              <a:spcBef>
                <a:spcPts val="0"/>
              </a:spcBef>
              <a:spcAft>
                <a:spcPts val="0"/>
              </a:spcAft>
              <a:buSzPts val="1100"/>
              <a:buChar char="-"/>
            </a:pPr>
            <a:r>
              <a:rPr lang="es"/>
              <a:t>haga un esfuerzo por crear un espacio seguro e inclusivo dentro de su comunidad de moda. Asegúrese de que todos los participantes comprendan el contexto y respeten los límites del uso del simbolismo militar a su manera. si es posible, explore alternativas al controvertido simbolismo militar. Hay muchas maneras de crear moda que sea atrevida, expresiva y que invite a la reflexión sin utilizar símbolos que puedan causar incomodidad u ofensa.</a:t>
            </a:r>
            <a:endParaRPr/>
          </a:p>
          <a:p>
            <a:pPr indent="-298450" lvl="0" marL="457200" rtl="0" algn="l">
              <a:spcBef>
                <a:spcPts val="0"/>
              </a:spcBef>
              <a:spcAft>
                <a:spcPts val="0"/>
              </a:spcAft>
              <a:buSzPts val="1100"/>
              <a:buChar char="-"/>
            </a:pPr>
            <a:r>
              <a:rPr lang="es"/>
              <a:t>la moda es un medio en evolución y su enfoque puede evolucionar con él. Reflexione continuamente sobre el impacto y las implicaciones de sus elecciones y esté abierto a adaptar su estilo y diseños a medida que crezca su conciencia y comprensión. </a:t>
            </a:r>
            <a:endParaRPr/>
          </a:p>
          <a:p>
            <a:pPr indent="-298450" lvl="0" marL="457200" rtl="0" algn="l">
              <a:spcBef>
                <a:spcPts val="0"/>
              </a:spcBef>
              <a:spcAft>
                <a:spcPts val="0"/>
              </a:spcAft>
              <a:buSzPts val="1100"/>
              <a:buChar char="-"/>
            </a:pPr>
            <a:r>
              <a:rPr lang="es"/>
              <a:t>la cultura del cuero y el fetiche es una comunidad dinámica y en evolución. Si bien es importante respetar las tradiciones y las raíces históricas, también es esencial abrazar la innovación y la diversidad en las expresiones de identidad personal y empoderamiento.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97fff9d8a0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97fff9d8a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97fff9d8a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97fff9d8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Se dará una breve introducción a sentido de la </a:t>
            </a:r>
            <a:r>
              <a:rPr lang="es"/>
              <a:t>indumentaria</a:t>
            </a:r>
            <a:r>
              <a:rPr lang="es"/>
              <a:t> e insignia militar.</a:t>
            </a:r>
            <a:endParaRPr/>
          </a:p>
          <a:p>
            <a:pPr indent="0" lvl="0" marL="0" rtl="0" algn="l">
              <a:spcBef>
                <a:spcPts val="0"/>
              </a:spcBef>
              <a:spcAft>
                <a:spcPts val="0"/>
              </a:spcAft>
              <a:buNone/>
            </a:pPr>
            <a:r>
              <a:rPr lang="es"/>
              <a:t>Los </a:t>
            </a:r>
            <a:r>
              <a:rPr lang="es"/>
              <a:t>orígenes</a:t>
            </a:r>
            <a:r>
              <a:rPr lang="es"/>
              <a:t> de la este tipo de </a:t>
            </a:r>
            <a:r>
              <a:rPr lang="es"/>
              <a:t>parafernalia</a:t>
            </a:r>
            <a:r>
              <a:rPr lang="es"/>
              <a:t> se pueden trazar hasta la Antigua Roma y la China Imperial, en el que diferentes insignias que iban desde plumas y hasta diseños de casco reflejaban el estatus, rango y unidad de un elemento.</a:t>
            </a:r>
            <a:endParaRPr/>
          </a:p>
          <a:p>
            <a:pPr indent="0" lvl="0" marL="0" rtl="0" algn="l">
              <a:spcBef>
                <a:spcPts val="0"/>
              </a:spcBef>
              <a:spcAft>
                <a:spcPts val="0"/>
              </a:spcAft>
              <a:buNone/>
            </a:pPr>
            <a:r>
              <a:rPr lang="es"/>
              <a:t>Durante la edad media europea se empezó a </a:t>
            </a:r>
            <a:r>
              <a:rPr lang="es"/>
              <a:t>introducir</a:t>
            </a:r>
            <a:r>
              <a:rPr lang="es"/>
              <a:t> la forma de escudos y heráldica, precursora de los escudos de armas que ahora conocemos.</a:t>
            </a:r>
            <a:endParaRPr/>
          </a:p>
          <a:p>
            <a:pPr indent="0" lvl="0" marL="0" rtl="0" algn="l">
              <a:spcBef>
                <a:spcPts val="0"/>
              </a:spcBef>
              <a:spcAft>
                <a:spcPts val="0"/>
              </a:spcAft>
              <a:buNone/>
            </a:pPr>
            <a:r>
              <a:rPr lang="es"/>
              <a:t>Las insignias contemporáneas </a:t>
            </a:r>
            <a:r>
              <a:rPr lang="es"/>
              <a:t>empezaron a</a:t>
            </a:r>
            <a:r>
              <a:rPr lang="es"/>
              <a:t> aparecer en el siglo XVIII y XIX durante las guerras </a:t>
            </a:r>
            <a:r>
              <a:rPr lang="es"/>
              <a:t>Napoleónicas</a:t>
            </a:r>
            <a:r>
              <a:rPr lang="es"/>
              <a:t>, donde se adoptaron distintivos y medallas en el </a:t>
            </a:r>
            <a:r>
              <a:rPr lang="es"/>
              <a:t>ejército</a:t>
            </a:r>
            <a:r>
              <a:rPr lang="es"/>
              <a:t> francés para reconocer logros y además distinción entre unidades y rangos. Esto mismo sería adoptado por los británicos más tarde y el resto del mundo lo adoptaría poco después.</a:t>
            </a:r>
            <a:endParaRPr/>
          </a:p>
          <a:p>
            <a:pPr indent="0" lvl="0" marL="0" rtl="0" algn="l">
              <a:spcBef>
                <a:spcPts val="0"/>
              </a:spcBef>
              <a:spcAft>
                <a:spcPts val="0"/>
              </a:spcAft>
              <a:buNone/>
            </a:pPr>
            <a:r>
              <a:rPr lang="es"/>
              <a:t>Un episodio notable son las guerras mundiales del siglo XX, en el que la insignia hacia un enfásis más allá de la unidad o el logro sino que constituia incluso una pertenencia nacionalista y hasta conmmemorativa para los que se sacrificaban en los campos de batalla.</a:t>
            </a:r>
            <a:endParaRPr/>
          </a:p>
          <a:p>
            <a:pPr indent="0" lvl="0" marL="0" rtl="0" algn="l">
              <a:spcBef>
                <a:spcPts val="0"/>
              </a:spcBef>
              <a:spcAft>
                <a:spcPts val="0"/>
              </a:spcAft>
              <a:buNone/>
            </a:pPr>
            <a:r>
              <a:rPr lang="es"/>
              <a:t>La introducción de las insignias militares después de la SGM en la vida civil ha dado un impacto muy notable al arte en general, porque más allá de preservarse a modo de recuerdo o museístico estas han llegado a la vida civil para ser exhibidas ya sea de forma casual o con algún fin ritualista o memoria. </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En esta exposición se darán tres enfoques sobre el uso de esta indumentaria: modo histórico, se examinará su propiedad histórica y su impacto; modo artístico, como ha impactado al arte, incluyendo la moda; modo fetichista, enfocado a la cultura leather.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97fff9d8a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97fff9d8a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Cabe destacar que el uso de uniformes antiguos, medievales, o de otra cultura que esté </a:t>
            </a:r>
            <a:r>
              <a:rPr lang="es"/>
              <a:t>detrás</a:t>
            </a:r>
            <a:r>
              <a:rPr lang="es"/>
              <a:t> del siglo XIX se considera mayormente un disfraz en la actualidad, por ejemplo los que se disfrazan de romanos o espartanos.</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7fff9d8a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7fff9d8a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Cabe destacar que el proceso de desnazificación fue bastante pesado para los alemanes, este proceso incluía entrevistas y encuestas para saber el grado de simpatía con el antiguo regimen nazi después de terminada la guerra. Es debido a que, este efecto prohibitivo, la parafernalia nazi se volvió un elemento inspirador para diferentes usos, desde la reinvindicación política y hasta la subversión, resignificado y rediseño para otros usos.</a:t>
            </a:r>
            <a:endParaRPr/>
          </a:p>
          <a:p>
            <a:pPr indent="0" lvl="0" marL="0" rtl="0" algn="l">
              <a:spcBef>
                <a:spcPts val="0"/>
              </a:spcBef>
              <a:spcAft>
                <a:spcPts val="0"/>
              </a:spcAft>
              <a:buNone/>
            </a:pPr>
            <a:r>
              <a:rPr lang="es"/>
              <a:t>Este proceso de “limpieza” que ocurrió en otros lugares </a:t>
            </a:r>
            <a:r>
              <a:rPr lang="es"/>
              <a:t>terminó</a:t>
            </a:r>
            <a:r>
              <a:rPr lang="es"/>
              <a:t> provocando un efecto </a:t>
            </a:r>
            <a:r>
              <a:rPr lang="es"/>
              <a:t>similar, aunque con sus restricciones a sus respectivas esferas culturales. Ejemplo, en Japón la bandera del sol naciente con rayos es de impacto importante en su país natal, pero para los países vecinos representa un estándar de imperialismo y una época oscura. En el caso del antiguo bloque sovietico, existe una ambigüedad al respecto, puesto que algunos países como Polonia estuvieron prohibidos, algunos con algún grado de restricción como Alemania o Lituania o incluso con prohibición total como Ucrania, estos símbolos no dejaron de causar atracción aunque todavía tienen su uso político.</a:t>
            </a:r>
            <a:endParaRPr/>
          </a:p>
          <a:p>
            <a:pPr indent="0" lvl="0" marL="0" rtl="0" algn="l">
              <a:spcBef>
                <a:spcPts val="0"/>
              </a:spcBef>
              <a:spcAft>
                <a:spcPts val="0"/>
              </a:spcAft>
              <a:buNone/>
            </a:pPr>
            <a:r>
              <a:rPr lang="es"/>
              <a:t>En el caso de los estadounidenses, el mayor impacto ocurrió durante el regreso a casa de las tropas que lucharon tanto en el frente europeo como del pacifico, muchos en su reincorporación a la vida civil no dejaron de lado las insignias o los uniformes y los incorporaron de una forma u otra a las memorias y eventos conmemorativos, llegando en algunas ocasiones traspasando las fronteras ominosas y llegando a la inspiración artística.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9884f31da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9884f31da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9884f31da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9884f31da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97fff9d8a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97fff9d8a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Algunos diseñadores de moda han incorporado elementos militares distintivos en varios diseños, que van desde la alta costura en pasarelas hasta ropa de uso diario. El estilo militarizado es común en la moda, pero el uso de simbologías podría ser controversial.</a:t>
            </a:r>
            <a:endParaRPr/>
          </a:p>
          <a:p>
            <a:pPr indent="0" lvl="0" marL="0" rtl="0" algn="l">
              <a:spcBef>
                <a:spcPts val="0"/>
              </a:spcBef>
              <a:spcAft>
                <a:spcPts val="0"/>
              </a:spcAft>
              <a:buNone/>
            </a:pPr>
            <a:r>
              <a:rPr lang="es"/>
              <a:t>La reapropiación consiste en tomar un </a:t>
            </a:r>
            <a:r>
              <a:rPr lang="es"/>
              <a:t>símbolo</a:t>
            </a:r>
            <a:r>
              <a:rPr lang="es"/>
              <a:t>, </a:t>
            </a:r>
            <a:r>
              <a:rPr lang="es"/>
              <a:t>rediseñar</a:t>
            </a:r>
            <a:r>
              <a:rPr lang="es"/>
              <a:t> o cambiar aspectos de este para que tenga un nuevo significado, muchas veces esto se puede hacer como una crítica moral y ética aunque en ocasiones puede ir desde una actitud política radical hasta una comedia o parodia. Por ejemplo, en la cultura Punk ha sido normal que exista una reapropiación y significado de indumentaria militar para mostrar descontento al autoritarismo. Este mismo discurso de protesta ha sido adoptado por diferentes expresiones artísticas, por ejemplo en la escena de música industrial donde el uso de uniformes e indumentaria militar es </a:t>
            </a:r>
            <a:r>
              <a:rPr lang="es"/>
              <a:t>prácticamente</a:t>
            </a:r>
            <a:r>
              <a:rPr lang="es"/>
              <a:t> un símbolo de esta expresión.</a:t>
            </a:r>
            <a:endParaRPr/>
          </a:p>
          <a:p>
            <a:pPr indent="0" lvl="0" marL="0" rtl="0" algn="l">
              <a:spcBef>
                <a:spcPts val="0"/>
              </a:spcBef>
              <a:spcAft>
                <a:spcPts val="0"/>
              </a:spcAft>
              <a:buNone/>
            </a:pPr>
            <a:r>
              <a:rPr lang="es"/>
              <a:t>En muchas ocasiones este tipo de expresiones no están </a:t>
            </a:r>
            <a:r>
              <a:rPr lang="es"/>
              <a:t>exentas</a:t>
            </a:r>
            <a:r>
              <a:rPr lang="es"/>
              <a:t> de crítica, pues se consideran de naturaleza ofensiva para algún grupo </a:t>
            </a:r>
            <a:r>
              <a:rPr lang="es"/>
              <a:t>político</a:t>
            </a:r>
            <a:r>
              <a:rPr lang="es"/>
              <a:t> o civil, en particular cuando se ha pasado por momentos de autoritarismo por </a:t>
            </a:r>
            <a:r>
              <a:rPr lang="es"/>
              <a:t>alguna</a:t>
            </a:r>
            <a:r>
              <a:rPr lang="es"/>
              <a:t> agrupación que </a:t>
            </a:r>
            <a:r>
              <a:rPr lang="es"/>
              <a:t>usó</a:t>
            </a:r>
            <a:r>
              <a:rPr lang="es"/>
              <a:t> un símbolo en particular. Cabe destacar que a pesar del sentimiento negativo que se pueda generar, muchas expresiones se realizan solamente como una contemplación histórica, protesta, y preservación de la memoria.</a:t>
            </a:r>
            <a:endParaRPr/>
          </a:p>
          <a:p>
            <a:pPr indent="0" lvl="0" marL="0" rtl="0" algn="l">
              <a:spcBef>
                <a:spcPts val="0"/>
              </a:spcBef>
              <a:spcAft>
                <a:spcPts val="0"/>
              </a:spcAft>
              <a:buNone/>
            </a:pPr>
            <a:r>
              <a:rPr lang="es"/>
              <a:t>En particular cuando existe una razón legal o cultural donde se prohíba un </a:t>
            </a:r>
            <a:r>
              <a:rPr lang="es"/>
              <a:t>símbolo o alguna estética en particular siempre llamará la atención, a veces son usadas de forma clandestina o ilegal para otras expresiones, desgraciadamente incluyendo la reivindicación política.</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9884f31da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9884f31da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97fff9d8a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97fff9d8a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t>Fetichismos, indumentarias e insignias militares en la cultura Leather</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idx="1" type="body"/>
          </p:nvPr>
        </p:nvSpPr>
        <p:spPr>
          <a:xfrm>
            <a:off x="4339225" y="246350"/>
            <a:ext cx="4444800" cy="43371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lang="es"/>
              <a:t>La inspiración de la estética militar dentro de la cultura leather se puede resumir en los siguientes puntos:</a:t>
            </a:r>
            <a:endParaRPr/>
          </a:p>
          <a:p>
            <a:pPr indent="-304800" lvl="0" marL="457200" rtl="0" algn="r">
              <a:spcBef>
                <a:spcPts val="1200"/>
              </a:spcBef>
              <a:spcAft>
                <a:spcPts val="0"/>
              </a:spcAft>
              <a:buSzPts val="1200"/>
              <a:buChar char="●"/>
            </a:pPr>
            <a:r>
              <a:rPr lang="es"/>
              <a:t>Gusto por los uniformes, indumentaria ordenada.</a:t>
            </a:r>
            <a:endParaRPr/>
          </a:p>
          <a:p>
            <a:pPr indent="-304800" lvl="0" marL="457200" rtl="0" algn="r">
              <a:spcBef>
                <a:spcPts val="0"/>
              </a:spcBef>
              <a:spcAft>
                <a:spcPts val="0"/>
              </a:spcAft>
              <a:buSzPts val="1200"/>
              <a:buChar char="●"/>
            </a:pPr>
            <a:r>
              <a:rPr lang="es"/>
              <a:t>Simbolismos, reapropiación y subversión.</a:t>
            </a:r>
            <a:endParaRPr/>
          </a:p>
          <a:p>
            <a:pPr indent="-304800" lvl="0" marL="457200" rtl="0" algn="r">
              <a:spcBef>
                <a:spcPts val="0"/>
              </a:spcBef>
              <a:spcAft>
                <a:spcPts val="0"/>
              </a:spcAft>
              <a:buSzPts val="1200"/>
              <a:buChar char="●"/>
            </a:pPr>
            <a:r>
              <a:rPr lang="es"/>
              <a:t>Dinámicas de poder, exploración y consentimientos</a:t>
            </a:r>
            <a:endParaRPr/>
          </a:p>
          <a:p>
            <a:pPr indent="-304800" lvl="0" marL="457200" rtl="0" algn="r">
              <a:spcBef>
                <a:spcPts val="0"/>
              </a:spcBef>
              <a:spcAft>
                <a:spcPts val="0"/>
              </a:spcAft>
              <a:buSzPts val="1200"/>
              <a:buChar char="●"/>
            </a:pPr>
            <a:r>
              <a:rPr lang="es"/>
              <a:t>Contracultura, controversia</a:t>
            </a:r>
            <a:r>
              <a:rPr lang="es"/>
              <a:t>.</a:t>
            </a:r>
            <a:endParaRPr/>
          </a:p>
          <a:p>
            <a:pPr indent="-304800" lvl="0" marL="457200" rtl="0" algn="r">
              <a:spcBef>
                <a:spcPts val="0"/>
              </a:spcBef>
              <a:spcAft>
                <a:spcPts val="0"/>
              </a:spcAft>
              <a:buSzPts val="1200"/>
              <a:buChar char="●"/>
            </a:pPr>
            <a:r>
              <a:rPr lang="es"/>
              <a:t>I</a:t>
            </a:r>
            <a:r>
              <a:rPr lang="es"/>
              <a:t>dentidad y comunidad.</a:t>
            </a:r>
            <a:endParaRPr/>
          </a:p>
          <a:p>
            <a:pPr indent="-304800" lvl="0" marL="457200" rtl="0" algn="r">
              <a:spcBef>
                <a:spcPts val="0"/>
              </a:spcBef>
              <a:spcAft>
                <a:spcPts val="0"/>
              </a:spcAft>
              <a:buSzPts val="1200"/>
              <a:buChar char="●"/>
            </a:pPr>
            <a:r>
              <a:rPr lang="es"/>
              <a:t>Contexto histórico.</a:t>
            </a:r>
            <a:endParaRPr/>
          </a:p>
          <a:p>
            <a:pPr indent="0" lvl="0" marL="0" rtl="0" algn="r">
              <a:spcBef>
                <a:spcPts val="1200"/>
              </a:spcBef>
              <a:spcAft>
                <a:spcPts val="1200"/>
              </a:spcAft>
              <a:buNone/>
            </a:pPr>
            <a:r>
              <a:rPr lang="es"/>
              <a:t>E</a:t>
            </a:r>
            <a:r>
              <a:rPr lang="es"/>
              <a:t>l uso de una estética militar controvertida en la subcultura del cuero es un fenómeno complejo y multifacético. Combina elementos de expresión personal, erotismo, subversión y exploración de dinámicas de poder. Si bien puede resultar controvertido para algunos, es esencial comprender que el contexto y las intenciones dentro de la subcultura del cuero difieren significativamente de otros usos del simbolismo militar, enfatizando el consentimiento, el entendimiento mutuo y un sentido compartido de identidad entre sus participantes.</a:t>
            </a:r>
            <a:endParaRPr/>
          </a:p>
        </p:txBody>
      </p:sp>
      <p:pic>
        <p:nvPicPr>
          <p:cNvPr id="115" name="Google Shape;115;p22"/>
          <p:cNvPicPr preferRelativeResize="0"/>
          <p:nvPr/>
        </p:nvPicPr>
        <p:blipFill>
          <a:blip r:embed="rId3">
            <a:alphaModFix/>
          </a:blip>
          <a:stretch>
            <a:fillRect/>
          </a:stretch>
        </p:blipFill>
        <p:spPr>
          <a:xfrm>
            <a:off x="484250" y="152400"/>
            <a:ext cx="3430562"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3"/>
          <p:cNvSpPr txBox="1"/>
          <p:nvPr>
            <p:ph idx="1" type="body"/>
          </p:nvPr>
        </p:nvSpPr>
        <p:spPr>
          <a:xfrm>
            <a:off x="311700" y="403300"/>
            <a:ext cx="4552800" cy="416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t>Abordar la moda militar, especialmente cuando incluye elementos controvertidos, debe hacerse con sensibilidad, conciencia y respeto por el significado histórico y cultural de los símbolos involucrados. Aquí hay una lista de observaciones y consejos a considerar cuando se trata de moda de inspiración militar:</a:t>
            </a:r>
            <a:endParaRPr/>
          </a:p>
          <a:p>
            <a:pPr indent="-304800" lvl="0" marL="457200" rtl="0" algn="l">
              <a:spcBef>
                <a:spcPts val="1200"/>
              </a:spcBef>
              <a:spcAft>
                <a:spcPts val="0"/>
              </a:spcAft>
              <a:buSzPts val="1200"/>
              <a:buChar char="●"/>
            </a:pPr>
            <a:r>
              <a:rPr lang="es"/>
              <a:t>Entendimiento del contexto histórico.</a:t>
            </a:r>
            <a:endParaRPr/>
          </a:p>
          <a:p>
            <a:pPr indent="-304800" lvl="0" marL="457200" rtl="0" algn="l">
              <a:spcBef>
                <a:spcPts val="0"/>
              </a:spcBef>
              <a:spcAft>
                <a:spcPts val="0"/>
              </a:spcAft>
              <a:buSzPts val="1200"/>
              <a:buChar char="●"/>
            </a:pPr>
            <a:r>
              <a:rPr lang="es"/>
              <a:t>Consentimiento y respeto.</a:t>
            </a:r>
            <a:endParaRPr/>
          </a:p>
          <a:p>
            <a:pPr indent="-304800" lvl="0" marL="457200" rtl="0" algn="l">
              <a:spcBef>
                <a:spcPts val="0"/>
              </a:spcBef>
              <a:spcAft>
                <a:spcPts val="0"/>
              </a:spcAft>
              <a:buSzPts val="1200"/>
              <a:buChar char="●"/>
            </a:pPr>
            <a:r>
              <a:rPr lang="es"/>
              <a:t>Respeto de las regulaciones locales.</a:t>
            </a:r>
            <a:endParaRPr/>
          </a:p>
          <a:p>
            <a:pPr indent="-304800" lvl="0" marL="457200" rtl="0" algn="l">
              <a:spcBef>
                <a:spcPts val="0"/>
              </a:spcBef>
              <a:spcAft>
                <a:spcPts val="0"/>
              </a:spcAft>
              <a:buSzPts val="1200"/>
              <a:buChar char="●"/>
            </a:pPr>
            <a:r>
              <a:rPr lang="es"/>
              <a:t>Sensibilidad cultural y consideración de la audiencia.</a:t>
            </a:r>
            <a:endParaRPr/>
          </a:p>
          <a:p>
            <a:pPr indent="-304800" lvl="0" marL="457200" rtl="0" algn="l">
              <a:spcBef>
                <a:spcPts val="0"/>
              </a:spcBef>
              <a:spcAft>
                <a:spcPts val="0"/>
              </a:spcAft>
              <a:buSzPts val="1200"/>
              <a:buChar char="●"/>
            </a:pPr>
            <a:r>
              <a:rPr lang="es"/>
              <a:t>Uso de simbolismo con respeto y cuidado, reapropiación.</a:t>
            </a:r>
            <a:endParaRPr/>
          </a:p>
          <a:p>
            <a:pPr indent="-304800" lvl="0" marL="457200" rtl="0" algn="l">
              <a:spcBef>
                <a:spcPts val="0"/>
              </a:spcBef>
              <a:spcAft>
                <a:spcPts val="0"/>
              </a:spcAft>
              <a:buSzPts val="1200"/>
              <a:buChar char="●"/>
            </a:pPr>
            <a:r>
              <a:rPr lang="es"/>
              <a:t>Educación, creación de conciencia, soporte al diálogo.</a:t>
            </a:r>
            <a:endParaRPr/>
          </a:p>
          <a:p>
            <a:pPr indent="-304800" lvl="0" marL="457200" rtl="0" algn="l">
              <a:spcBef>
                <a:spcPts val="0"/>
              </a:spcBef>
              <a:spcAft>
                <a:spcPts val="0"/>
              </a:spcAft>
              <a:buSzPts val="1200"/>
              <a:buChar char="●"/>
            </a:pPr>
            <a:r>
              <a:rPr lang="es"/>
              <a:t>Evitar estereotipos.</a:t>
            </a:r>
            <a:endParaRPr/>
          </a:p>
          <a:p>
            <a:pPr indent="-304800" lvl="0" marL="457200" rtl="0" algn="l">
              <a:spcBef>
                <a:spcPts val="0"/>
              </a:spcBef>
              <a:spcAft>
                <a:spcPts val="0"/>
              </a:spcAft>
              <a:buSzPts val="1200"/>
              <a:buChar char="●"/>
            </a:pPr>
            <a:r>
              <a:rPr lang="es"/>
              <a:t>Respeto a sobrevivientes y descendientes.</a:t>
            </a:r>
            <a:endParaRPr/>
          </a:p>
          <a:p>
            <a:pPr indent="-304800" lvl="0" marL="457200" rtl="0" algn="l">
              <a:spcBef>
                <a:spcPts val="0"/>
              </a:spcBef>
              <a:spcAft>
                <a:spcPts val="0"/>
              </a:spcAft>
              <a:buSzPts val="1200"/>
              <a:buChar char="●"/>
            </a:pPr>
            <a:r>
              <a:rPr lang="es"/>
              <a:t>Evitar la trivialización.</a:t>
            </a:r>
            <a:endParaRPr/>
          </a:p>
          <a:p>
            <a:pPr indent="-304800" lvl="0" marL="457200" rtl="0" algn="l">
              <a:spcBef>
                <a:spcPts val="0"/>
              </a:spcBef>
              <a:spcAft>
                <a:spcPts val="0"/>
              </a:spcAft>
              <a:buSzPts val="1200"/>
              <a:buChar char="●"/>
            </a:pPr>
            <a:r>
              <a:rPr lang="es"/>
              <a:t>Inclusión y alternativas.</a:t>
            </a:r>
            <a:endParaRPr/>
          </a:p>
          <a:p>
            <a:pPr indent="-304800" lvl="0" marL="457200" rtl="0" algn="l">
              <a:spcBef>
                <a:spcPts val="0"/>
              </a:spcBef>
              <a:spcAft>
                <a:spcPts val="0"/>
              </a:spcAft>
              <a:buSzPts val="1200"/>
              <a:buChar char="●"/>
            </a:pPr>
            <a:r>
              <a:rPr lang="es"/>
              <a:t>Reflexión y evolución constante.</a:t>
            </a:r>
            <a:endParaRPr/>
          </a:p>
        </p:txBody>
      </p:sp>
      <p:pic>
        <p:nvPicPr>
          <p:cNvPr id="121" name="Google Shape;121;p23"/>
          <p:cNvPicPr preferRelativeResize="0"/>
          <p:nvPr/>
        </p:nvPicPr>
        <p:blipFill>
          <a:blip r:embed="rId3">
            <a:alphaModFix/>
          </a:blip>
          <a:stretch>
            <a:fillRect/>
          </a:stretch>
        </p:blipFill>
        <p:spPr>
          <a:xfrm>
            <a:off x="5795450" y="190500"/>
            <a:ext cx="2543175" cy="4762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311700" y="555600"/>
            <a:ext cx="4194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Conclusión</a:t>
            </a:r>
            <a:endParaRPr/>
          </a:p>
        </p:txBody>
      </p:sp>
      <p:sp>
        <p:nvSpPr>
          <p:cNvPr id="127" name="Google Shape;127;p24"/>
          <p:cNvSpPr txBox="1"/>
          <p:nvPr>
            <p:ph idx="1" type="body"/>
          </p:nvPr>
        </p:nvSpPr>
        <p:spPr>
          <a:xfrm>
            <a:off x="311700" y="1389600"/>
            <a:ext cx="4194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s"/>
              <a:t>En resumen, el uso de la moda militar y controvertida dentro de la cultura del cuero y el fetiche es una expresión profundamente matizada e individualizada. Al abordarlo con contexto, respeto y compromiso con el consentimiento informado, los participantes pueden participar en esta estética mientras preservan los valores fundamentales de la comunidad, incluido el empoderamiento, la expresión personal y el respeto mutuo.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Introducción</a:t>
            </a:r>
            <a:endParaRPr/>
          </a:p>
        </p:txBody>
      </p:sp>
      <p:sp>
        <p:nvSpPr>
          <p:cNvPr id="61" name="Google Shape;61;p14"/>
          <p:cNvSpPr txBox="1"/>
          <p:nvPr>
            <p:ph idx="1" type="body"/>
          </p:nvPr>
        </p:nvSpPr>
        <p:spPr>
          <a:xfrm>
            <a:off x="311700" y="1389600"/>
            <a:ext cx="41889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s" sz="1500"/>
              <a:t>La indumentaria e insignia militar son símbolos que han tenido un rol importante en la historia de las fuerzas armadas. Estos símbolos, usados </a:t>
            </a:r>
            <a:r>
              <a:rPr lang="es" sz="1500"/>
              <a:t>comúnmente</a:t>
            </a:r>
            <a:r>
              <a:rPr lang="es" sz="1500"/>
              <a:t> en uniformes, tienen una relevancia cultural, histórica y funcional, reflejan logros, pertenencias, afiliaciones o identidades. Estas han evolucionado a lo largo de la historia, y han tenido un impacto cultural dentro de la vida civil, muchas veces </a:t>
            </a:r>
            <a:r>
              <a:rPr lang="es" sz="1500"/>
              <a:t>conmemorando</a:t>
            </a:r>
            <a:r>
              <a:rPr lang="es" sz="1500"/>
              <a:t> el coraje y sacrificio del personal </a:t>
            </a:r>
            <a:r>
              <a:rPr lang="es" sz="1500"/>
              <a:t>militar,</a:t>
            </a:r>
            <a:r>
              <a:rPr lang="es" sz="1500"/>
              <a:t> pero en ocasiones evocando episodios malos de la historia.</a:t>
            </a:r>
            <a:endParaRPr sz="1500"/>
          </a:p>
        </p:txBody>
      </p:sp>
      <p:pic>
        <p:nvPicPr>
          <p:cNvPr id="62" name="Google Shape;62;p14"/>
          <p:cNvPicPr preferRelativeResize="0"/>
          <p:nvPr/>
        </p:nvPicPr>
        <p:blipFill>
          <a:blip r:embed="rId3">
            <a:alphaModFix/>
          </a:blip>
          <a:stretch>
            <a:fillRect/>
          </a:stretch>
        </p:blipFill>
        <p:spPr>
          <a:xfrm>
            <a:off x="4572000" y="1189700"/>
            <a:ext cx="4338601" cy="33792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4339225" y="584225"/>
            <a:ext cx="4444800" cy="755700"/>
          </a:xfrm>
          <a:prstGeom prst="rect">
            <a:avLst/>
          </a:prstGeom>
        </p:spPr>
        <p:txBody>
          <a:bodyPr anchorCtr="0" anchor="b" bIns="91425" lIns="91425" spcFirstLastPara="1" rIns="91425" wrap="square" tIns="91425">
            <a:normAutofit/>
          </a:bodyPr>
          <a:lstStyle/>
          <a:p>
            <a:pPr indent="0" lvl="0" marL="0" rtl="0" algn="r">
              <a:spcBef>
                <a:spcPts val="0"/>
              </a:spcBef>
              <a:spcAft>
                <a:spcPts val="0"/>
              </a:spcAft>
              <a:buNone/>
            </a:pPr>
            <a:r>
              <a:rPr lang="es"/>
              <a:t>Enfoque histórico</a:t>
            </a:r>
            <a:endParaRPr/>
          </a:p>
        </p:txBody>
      </p:sp>
      <p:sp>
        <p:nvSpPr>
          <p:cNvPr id="68" name="Google Shape;68;p15"/>
          <p:cNvSpPr txBox="1"/>
          <p:nvPr>
            <p:ph idx="1" type="body"/>
          </p:nvPr>
        </p:nvSpPr>
        <p:spPr>
          <a:xfrm>
            <a:off x="4339225" y="1403900"/>
            <a:ext cx="4444800" cy="31794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lang="es"/>
              <a:t>La mayor parte del uso de las insignias militares antes del siglo XIX se encuentra </a:t>
            </a:r>
            <a:r>
              <a:rPr lang="es"/>
              <a:t>prácticamente</a:t>
            </a:r>
            <a:r>
              <a:rPr lang="es"/>
              <a:t> en desuso, la mayoría de este pertenece a exhibiciones de museo y archivo histórico. </a:t>
            </a:r>
            <a:endParaRPr/>
          </a:p>
          <a:p>
            <a:pPr indent="0" lvl="0" marL="0" rtl="0" algn="r">
              <a:spcBef>
                <a:spcPts val="1200"/>
              </a:spcBef>
              <a:spcAft>
                <a:spcPts val="0"/>
              </a:spcAft>
              <a:buNone/>
            </a:pPr>
            <a:r>
              <a:rPr lang="es"/>
              <a:t>El impacto cultural más grande de la indumentaria e insignia militar ocurrió durante el siglo XX, </a:t>
            </a:r>
            <a:r>
              <a:rPr lang="es"/>
              <a:t>sobre todo</a:t>
            </a:r>
            <a:r>
              <a:rPr lang="es"/>
              <a:t> durante la Primera y Segunda Guerra Mundial. </a:t>
            </a:r>
            <a:endParaRPr/>
          </a:p>
          <a:p>
            <a:pPr indent="0" lvl="0" marL="0" rtl="0" algn="r">
              <a:spcBef>
                <a:spcPts val="1200"/>
              </a:spcBef>
              <a:spcAft>
                <a:spcPts val="1200"/>
              </a:spcAft>
              <a:buNone/>
            </a:pPr>
            <a:r>
              <a:rPr lang="es"/>
              <a:t>Debido al intercambio ocurrido durante el traslado de tropas de un punto a otro por las diversas acciones militares en estas guerras, parte de la imagen exhibida por los </a:t>
            </a:r>
            <a:r>
              <a:rPr lang="es"/>
              <a:t>ejércitos</a:t>
            </a:r>
            <a:r>
              <a:rPr lang="es"/>
              <a:t> quedó en la memoria de la población, </a:t>
            </a:r>
            <a:r>
              <a:rPr lang="es"/>
              <a:t>sobre todo</a:t>
            </a:r>
            <a:r>
              <a:rPr lang="es"/>
              <a:t> prevaleciendo en la época de la posguerra.</a:t>
            </a:r>
            <a:endParaRPr/>
          </a:p>
        </p:txBody>
      </p:sp>
      <p:pic>
        <p:nvPicPr>
          <p:cNvPr id="69" name="Google Shape;69;p15"/>
          <p:cNvPicPr preferRelativeResize="0"/>
          <p:nvPr/>
        </p:nvPicPr>
        <p:blipFill>
          <a:blip r:embed="rId3">
            <a:alphaModFix/>
          </a:blip>
          <a:stretch>
            <a:fillRect/>
          </a:stretch>
        </p:blipFill>
        <p:spPr>
          <a:xfrm>
            <a:off x="304800" y="1414438"/>
            <a:ext cx="4034425" cy="23146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idx="1" type="body"/>
          </p:nvPr>
        </p:nvSpPr>
        <p:spPr>
          <a:xfrm>
            <a:off x="4339225" y="253500"/>
            <a:ext cx="4444800" cy="4329900"/>
          </a:xfrm>
          <a:prstGeom prst="rect">
            <a:avLst/>
          </a:prstGeom>
        </p:spPr>
        <p:txBody>
          <a:bodyPr anchorCtr="0" anchor="t" bIns="91425" lIns="91425" spcFirstLastPara="1" rIns="91425" wrap="square" tIns="91425">
            <a:normAutofit lnSpcReduction="10000"/>
          </a:bodyPr>
          <a:lstStyle/>
          <a:p>
            <a:pPr indent="0" lvl="0" marL="0" rtl="0" algn="r">
              <a:spcBef>
                <a:spcPts val="0"/>
              </a:spcBef>
              <a:spcAft>
                <a:spcPts val="0"/>
              </a:spcAft>
              <a:buNone/>
            </a:pPr>
            <a:r>
              <a:rPr lang="es"/>
              <a:t>La indumentaria militar más notable surgió en el periodo entre guerras y relució bastante durante la Segunda Guerra Mundial, </a:t>
            </a:r>
            <a:r>
              <a:rPr lang="es"/>
              <a:t>sobre todo</a:t>
            </a:r>
            <a:r>
              <a:rPr lang="es"/>
              <a:t> durante la Alemania Nazi, el Japón Imperial y en cierta medida también la Unión Soviética y Estados Unidos </a:t>
            </a:r>
            <a:r>
              <a:rPr lang="es"/>
              <a:t>dejaron</a:t>
            </a:r>
            <a:r>
              <a:rPr lang="es"/>
              <a:t> sus respectivas huellas al respecto.</a:t>
            </a:r>
            <a:endParaRPr/>
          </a:p>
          <a:p>
            <a:pPr indent="0" lvl="0" marL="0" rtl="0" algn="r">
              <a:spcBef>
                <a:spcPts val="1200"/>
              </a:spcBef>
              <a:spcAft>
                <a:spcPts val="0"/>
              </a:spcAft>
              <a:buNone/>
            </a:pPr>
            <a:r>
              <a:rPr lang="es"/>
              <a:t>En los casos </a:t>
            </a:r>
            <a:r>
              <a:rPr lang="es"/>
              <a:t>particulares de Alemania y Japón, en el cual sus simbologías quedaron plasmadas en la memoria no solo por lo impresionante o vistoso que fueron, sino también por la connotación negativa que estos.</a:t>
            </a:r>
            <a:endParaRPr/>
          </a:p>
          <a:p>
            <a:pPr indent="0" lvl="0" marL="0" rtl="0" algn="r">
              <a:spcBef>
                <a:spcPts val="1200"/>
              </a:spcBef>
              <a:spcAft>
                <a:spcPts val="0"/>
              </a:spcAft>
              <a:buNone/>
            </a:pPr>
            <a:r>
              <a:rPr lang="es"/>
              <a:t>Durante el fin de la segunda guerra mundial, tanto Alemania como Japón atravesaron por procesos de democratización que incluían la eliminación de estas simbologías, llegando a ser consideradas ilegales. Un proceso similar ocurriría en Europa del Este con símbolos comunistas después de la caída de la URSS.</a:t>
            </a:r>
            <a:endParaRPr/>
          </a:p>
          <a:p>
            <a:pPr indent="0" lvl="0" marL="0" rtl="0" algn="r">
              <a:spcBef>
                <a:spcPts val="1200"/>
              </a:spcBef>
              <a:spcAft>
                <a:spcPts val="1200"/>
              </a:spcAft>
              <a:buNone/>
            </a:pPr>
            <a:r>
              <a:rPr lang="es"/>
              <a:t>Sin embargo, a pesar de estas acciones para la remoción de estos símbolos, un efecto de esta campaña fue justamente la aparición de inspiración para que fueran usadas con otros propósitos.</a:t>
            </a:r>
            <a:endParaRPr/>
          </a:p>
        </p:txBody>
      </p:sp>
      <p:pic>
        <p:nvPicPr>
          <p:cNvPr id="75" name="Google Shape;75;p16"/>
          <p:cNvPicPr preferRelativeResize="0"/>
          <p:nvPr/>
        </p:nvPicPr>
        <p:blipFill>
          <a:blip r:embed="rId3">
            <a:alphaModFix/>
          </a:blip>
          <a:stretch>
            <a:fillRect/>
          </a:stretch>
        </p:blipFill>
        <p:spPr>
          <a:xfrm>
            <a:off x="159328" y="1098725"/>
            <a:ext cx="3928050" cy="2946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7"/>
          <p:cNvPicPr preferRelativeResize="0"/>
          <p:nvPr/>
        </p:nvPicPr>
        <p:blipFill>
          <a:blip r:embed="rId3">
            <a:alphaModFix/>
          </a:blip>
          <a:stretch>
            <a:fillRect/>
          </a:stretch>
        </p:blipFill>
        <p:spPr>
          <a:xfrm>
            <a:off x="152400" y="152400"/>
            <a:ext cx="3133874" cy="4838701"/>
          </a:xfrm>
          <a:prstGeom prst="rect">
            <a:avLst/>
          </a:prstGeom>
          <a:noFill/>
          <a:ln>
            <a:noFill/>
          </a:ln>
        </p:spPr>
      </p:pic>
      <p:pic>
        <p:nvPicPr>
          <p:cNvPr id="81" name="Google Shape;81;p17"/>
          <p:cNvPicPr preferRelativeResize="0"/>
          <p:nvPr/>
        </p:nvPicPr>
        <p:blipFill>
          <a:blip r:embed="rId4">
            <a:alphaModFix/>
          </a:blip>
          <a:stretch>
            <a:fillRect/>
          </a:stretch>
        </p:blipFill>
        <p:spPr>
          <a:xfrm>
            <a:off x="3393999" y="505675"/>
            <a:ext cx="5552927" cy="41321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1371250" y="152400"/>
            <a:ext cx="6465069"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ph type="title"/>
          </p:nvPr>
        </p:nvSpPr>
        <p:spPr>
          <a:xfrm>
            <a:off x="311700" y="555600"/>
            <a:ext cx="41889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Enfoque artístico</a:t>
            </a:r>
            <a:endParaRPr/>
          </a:p>
        </p:txBody>
      </p:sp>
      <p:sp>
        <p:nvSpPr>
          <p:cNvPr id="92" name="Google Shape;92;p19"/>
          <p:cNvSpPr txBox="1"/>
          <p:nvPr>
            <p:ph idx="1" type="body"/>
          </p:nvPr>
        </p:nvSpPr>
        <p:spPr>
          <a:xfrm>
            <a:off x="311700" y="1389600"/>
            <a:ext cx="41889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t>La estética militarizada, resaltando la que resulta controversial, ha sido una fuente de inspiración para muchos artistas. Las diferentes actitudes que se toman al respecto pueden ser:</a:t>
            </a:r>
            <a:endParaRPr/>
          </a:p>
          <a:p>
            <a:pPr indent="-304800" lvl="0" marL="457200" rtl="0" algn="l">
              <a:spcBef>
                <a:spcPts val="1200"/>
              </a:spcBef>
              <a:spcAft>
                <a:spcPts val="0"/>
              </a:spcAft>
              <a:buSzPts val="1200"/>
              <a:buChar char="●"/>
            </a:pPr>
            <a:r>
              <a:rPr lang="es"/>
              <a:t>Uso de elementos provocativos</a:t>
            </a:r>
            <a:endParaRPr/>
          </a:p>
          <a:p>
            <a:pPr indent="-304800" lvl="0" marL="457200" rtl="0" algn="l">
              <a:spcBef>
                <a:spcPts val="0"/>
              </a:spcBef>
              <a:spcAft>
                <a:spcPts val="0"/>
              </a:spcAft>
              <a:buSzPts val="1200"/>
              <a:buChar char="●"/>
            </a:pPr>
            <a:r>
              <a:rPr lang="es"/>
              <a:t>Reapropiación, resignificado, actitud subversiva</a:t>
            </a:r>
            <a:endParaRPr/>
          </a:p>
          <a:p>
            <a:pPr indent="-304800" lvl="0" marL="457200" rtl="0" algn="l">
              <a:spcBef>
                <a:spcPts val="0"/>
              </a:spcBef>
              <a:spcAft>
                <a:spcPts val="0"/>
              </a:spcAft>
              <a:buSzPts val="1200"/>
              <a:buChar char="●"/>
            </a:pPr>
            <a:r>
              <a:rPr lang="es"/>
              <a:t>Crítica</a:t>
            </a:r>
            <a:r>
              <a:rPr lang="es"/>
              <a:t>, contemplación histórica.</a:t>
            </a:r>
            <a:endParaRPr/>
          </a:p>
          <a:p>
            <a:pPr indent="-304800" lvl="0" marL="457200" rtl="0" algn="l">
              <a:spcBef>
                <a:spcPts val="0"/>
              </a:spcBef>
              <a:spcAft>
                <a:spcPts val="0"/>
              </a:spcAft>
              <a:buSzPts val="1200"/>
              <a:buChar char="●"/>
            </a:pPr>
            <a:r>
              <a:rPr lang="es"/>
              <a:t>Razones legales o regulación cultural.</a:t>
            </a:r>
            <a:endParaRPr/>
          </a:p>
          <a:p>
            <a:pPr indent="0" lvl="0" marL="0" rtl="0" algn="l">
              <a:spcBef>
                <a:spcPts val="1200"/>
              </a:spcBef>
              <a:spcAft>
                <a:spcPts val="1200"/>
              </a:spcAft>
              <a:buNone/>
            </a:pPr>
            <a:r>
              <a:rPr lang="es"/>
              <a:t>Cabe destacar que muchas veces el enfoque artístico puede ser transversal entre todas estas razones y no ser exclusivamente de </a:t>
            </a:r>
            <a:r>
              <a:rPr lang="es"/>
              <a:t>alguna</a:t>
            </a:r>
            <a:r>
              <a:rPr lang="es"/>
              <a:t> connotación política estricta.</a:t>
            </a:r>
            <a:endParaRPr/>
          </a:p>
        </p:txBody>
      </p:sp>
      <p:pic>
        <p:nvPicPr>
          <p:cNvPr id="93" name="Google Shape;93;p19"/>
          <p:cNvPicPr preferRelativeResize="0"/>
          <p:nvPr/>
        </p:nvPicPr>
        <p:blipFill>
          <a:blip r:embed="rId3">
            <a:alphaModFix/>
          </a:blip>
          <a:stretch>
            <a:fillRect/>
          </a:stretch>
        </p:blipFill>
        <p:spPr>
          <a:xfrm>
            <a:off x="4786525" y="773450"/>
            <a:ext cx="3705950" cy="3705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20"/>
          <p:cNvPicPr preferRelativeResize="0"/>
          <p:nvPr/>
        </p:nvPicPr>
        <p:blipFill>
          <a:blip r:embed="rId3">
            <a:alphaModFix/>
          </a:blip>
          <a:stretch>
            <a:fillRect/>
          </a:stretch>
        </p:blipFill>
        <p:spPr>
          <a:xfrm>
            <a:off x="152400" y="152400"/>
            <a:ext cx="3886350" cy="2572575"/>
          </a:xfrm>
          <a:prstGeom prst="rect">
            <a:avLst/>
          </a:prstGeom>
          <a:noFill/>
          <a:ln>
            <a:noFill/>
          </a:ln>
        </p:spPr>
      </p:pic>
      <p:pic>
        <p:nvPicPr>
          <p:cNvPr id="99" name="Google Shape;99;p20"/>
          <p:cNvPicPr preferRelativeResize="0"/>
          <p:nvPr/>
        </p:nvPicPr>
        <p:blipFill>
          <a:blip r:embed="rId4">
            <a:alphaModFix/>
          </a:blip>
          <a:stretch>
            <a:fillRect/>
          </a:stretch>
        </p:blipFill>
        <p:spPr>
          <a:xfrm>
            <a:off x="6884925" y="152400"/>
            <a:ext cx="2056725" cy="3092801"/>
          </a:xfrm>
          <a:prstGeom prst="rect">
            <a:avLst/>
          </a:prstGeom>
          <a:noFill/>
          <a:ln>
            <a:noFill/>
          </a:ln>
        </p:spPr>
      </p:pic>
      <p:pic>
        <p:nvPicPr>
          <p:cNvPr id="100" name="Google Shape;100;p20"/>
          <p:cNvPicPr preferRelativeResize="0"/>
          <p:nvPr/>
        </p:nvPicPr>
        <p:blipFill>
          <a:blip r:embed="rId5">
            <a:alphaModFix/>
          </a:blip>
          <a:stretch>
            <a:fillRect/>
          </a:stretch>
        </p:blipFill>
        <p:spPr>
          <a:xfrm>
            <a:off x="152400" y="2756125"/>
            <a:ext cx="4007601" cy="2254275"/>
          </a:xfrm>
          <a:prstGeom prst="rect">
            <a:avLst/>
          </a:prstGeom>
          <a:noFill/>
          <a:ln>
            <a:noFill/>
          </a:ln>
        </p:spPr>
      </p:pic>
      <p:pic>
        <p:nvPicPr>
          <p:cNvPr id="101" name="Google Shape;101;p20"/>
          <p:cNvPicPr preferRelativeResize="0"/>
          <p:nvPr/>
        </p:nvPicPr>
        <p:blipFill>
          <a:blip r:embed="rId6">
            <a:alphaModFix/>
          </a:blip>
          <a:stretch>
            <a:fillRect/>
          </a:stretch>
        </p:blipFill>
        <p:spPr>
          <a:xfrm>
            <a:off x="4344301" y="184325"/>
            <a:ext cx="2420125" cy="2744943"/>
          </a:xfrm>
          <a:prstGeom prst="rect">
            <a:avLst/>
          </a:prstGeom>
          <a:noFill/>
          <a:ln>
            <a:noFill/>
          </a:ln>
        </p:spPr>
      </p:pic>
      <p:pic>
        <p:nvPicPr>
          <p:cNvPr id="102" name="Google Shape;102;p20"/>
          <p:cNvPicPr preferRelativeResize="0"/>
          <p:nvPr/>
        </p:nvPicPr>
        <p:blipFill>
          <a:blip r:embed="rId7">
            <a:alphaModFix/>
          </a:blip>
          <a:stretch>
            <a:fillRect/>
          </a:stretch>
        </p:blipFill>
        <p:spPr>
          <a:xfrm>
            <a:off x="4507425" y="3009927"/>
            <a:ext cx="2030075" cy="1890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4339225" y="584225"/>
            <a:ext cx="4444800" cy="755700"/>
          </a:xfrm>
          <a:prstGeom prst="rect">
            <a:avLst/>
          </a:prstGeom>
        </p:spPr>
        <p:txBody>
          <a:bodyPr anchorCtr="0" anchor="b" bIns="91425" lIns="91425" spcFirstLastPara="1" rIns="91425" wrap="square" tIns="91425">
            <a:normAutofit/>
          </a:bodyPr>
          <a:lstStyle/>
          <a:p>
            <a:pPr indent="0" lvl="0" marL="0" rtl="0" algn="r">
              <a:spcBef>
                <a:spcPts val="0"/>
              </a:spcBef>
              <a:spcAft>
                <a:spcPts val="0"/>
              </a:spcAft>
              <a:buNone/>
            </a:pPr>
            <a:r>
              <a:rPr lang="es"/>
              <a:t>Enfoque fetichista</a:t>
            </a:r>
            <a:endParaRPr/>
          </a:p>
        </p:txBody>
      </p:sp>
      <p:sp>
        <p:nvSpPr>
          <p:cNvPr id="108" name="Google Shape;108;p21"/>
          <p:cNvSpPr txBox="1"/>
          <p:nvPr>
            <p:ph idx="1" type="body"/>
          </p:nvPr>
        </p:nvSpPr>
        <p:spPr>
          <a:xfrm>
            <a:off x="4339225" y="1403900"/>
            <a:ext cx="4444800" cy="3179400"/>
          </a:xfrm>
          <a:prstGeom prst="rect">
            <a:avLst/>
          </a:prstGeom>
        </p:spPr>
        <p:txBody>
          <a:bodyPr anchorCtr="0" anchor="t" bIns="91425" lIns="91425" spcFirstLastPara="1" rIns="91425" wrap="square" tIns="91425">
            <a:normAutofit lnSpcReduction="10000"/>
          </a:bodyPr>
          <a:lstStyle/>
          <a:p>
            <a:pPr indent="0" lvl="0" marL="0" rtl="0" algn="r">
              <a:spcBef>
                <a:spcPts val="0"/>
              </a:spcBef>
              <a:spcAft>
                <a:spcPts val="0"/>
              </a:spcAft>
              <a:buNone/>
            </a:pPr>
            <a:r>
              <a:rPr lang="es"/>
              <a:t>La estética militarizada ha encontrado un lugar muy </a:t>
            </a:r>
            <a:r>
              <a:rPr lang="es"/>
              <a:t>particular</a:t>
            </a:r>
            <a:r>
              <a:rPr lang="es"/>
              <a:t> en el nicho fetichista, notablemente dentro del mundo leather, del </a:t>
            </a:r>
            <a:r>
              <a:rPr lang="es"/>
              <a:t>cual</a:t>
            </a:r>
            <a:r>
              <a:rPr lang="es"/>
              <a:t> bebe bastante de la imagen militarizada heredada desde la segunda guerra mundial.</a:t>
            </a:r>
            <a:endParaRPr/>
          </a:p>
          <a:p>
            <a:pPr indent="0" lvl="0" marL="0" rtl="0" algn="r">
              <a:spcBef>
                <a:spcPts val="1200"/>
              </a:spcBef>
              <a:spcAft>
                <a:spcPts val="0"/>
              </a:spcAft>
              <a:buNone/>
            </a:pPr>
            <a:r>
              <a:rPr lang="es"/>
              <a:t>La estética y el simbolismo militar ha tomado un </a:t>
            </a:r>
            <a:r>
              <a:rPr lang="es"/>
              <a:t>particular</a:t>
            </a:r>
            <a:r>
              <a:rPr lang="es"/>
              <a:t> rol dentro de la subcultura leather, que por sí misma ya es muy distintiva por el uso de piel, cuero, botas, medallas y otros elementos que pueden estar directa o indirectamente relacionados con estéticas militarizadas o, en su defecto, que inspiran orden.</a:t>
            </a:r>
            <a:endParaRPr/>
          </a:p>
          <a:p>
            <a:pPr indent="0" lvl="0" marL="0" rtl="0" algn="r">
              <a:spcBef>
                <a:spcPts val="1200"/>
              </a:spcBef>
              <a:spcAft>
                <a:spcPts val="1200"/>
              </a:spcAft>
              <a:buNone/>
            </a:pPr>
            <a:r>
              <a:rPr lang="es"/>
              <a:t>En todo caso, la distinción total de la inspiración militarizada del mundo leather no es una sorpresa y tampoco está del todo separada de ser también una expresión artística.</a:t>
            </a:r>
            <a:endParaRPr/>
          </a:p>
        </p:txBody>
      </p:sp>
      <p:pic>
        <p:nvPicPr>
          <p:cNvPr id="109" name="Google Shape;109;p21"/>
          <p:cNvPicPr preferRelativeResize="0"/>
          <p:nvPr/>
        </p:nvPicPr>
        <p:blipFill>
          <a:blip r:embed="rId3">
            <a:alphaModFix/>
          </a:blip>
          <a:stretch>
            <a:fillRect/>
          </a:stretch>
        </p:blipFill>
        <p:spPr>
          <a:xfrm>
            <a:off x="713975" y="584225"/>
            <a:ext cx="2742576" cy="4113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